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9" r:id="rId2"/>
    <p:sldId id="258" r:id="rId3"/>
    <p:sldId id="260" r:id="rId4"/>
    <p:sldId id="261" r:id="rId5"/>
    <p:sldId id="262" r:id="rId6"/>
    <p:sldId id="299" r:id="rId7"/>
    <p:sldId id="263" r:id="rId8"/>
    <p:sldId id="300" r:id="rId9"/>
    <p:sldId id="264" r:id="rId10"/>
    <p:sldId id="301" r:id="rId11"/>
    <p:sldId id="265" r:id="rId12"/>
    <p:sldId id="266" r:id="rId13"/>
    <p:sldId id="267" r:id="rId14"/>
    <p:sldId id="268" r:id="rId15"/>
    <p:sldId id="269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70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3" r:id="rId37"/>
    <p:sldId id="292" r:id="rId38"/>
    <p:sldId id="291" r:id="rId39"/>
    <p:sldId id="294" r:id="rId40"/>
    <p:sldId id="295" r:id="rId41"/>
    <p:sldId id="296" r:id="rId42"/>
    <p:sldId id="297" r:id="rId43"/>
    <p:sldId id="298" r:id="rId4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2323"/>
    <a:srgbClr val="393E46"/>
    <a:srgbClr val="948467"/>
    <a:srgbClr val="138178"/>
    <a:srgbClr val="A2B424"/>
    <a:srgbClr val="F9EFBD"/>
    <a:srgbClr val="222831"/>
    <a:srgbClr val="888888"/>
    <a:srgbClr val="D8AA5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C60851-1497-44F1-9E5E-559FD4FAB31B}" type="datetimeFigureOut">
              <a:rPr lang="ko-KR" altLang="en-US" smtClean="0"/>
              <a:t>2021-04-12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0085F3-A49D-4FEB-B825-E0C35D1514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470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60C225-8A32-4E00-B870-F7E74FC6A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61776"/>
            <a:ext cx="4114800" cy="365125"/>
          </a:xfrm>
        </p:spPr>
        <p:txBody>
          <a:bodyPr/>
          <a:lstStyle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ROYALPALACE WEBSITE RENEWAL PROJECT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80E5B0-B097-4F4F-ABBA-BF10D4D2B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993" y="6361776"/>
            <a:ext cx="2743200" cy="365125"/>
          </a:xfrm>
        </p:spPr>
        <p:txBody>
          <a:bodyPr/>
          <a:lstStyle/>
          <a:p>
            <a:fld id="{A00DFB3B-FFAA-4782-98EE-C45617062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752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61E921-DC9A-4F13-877F-E60ADE77D9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61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ROYALPALACE WEBSITE RENEWAL PROJECT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8D4FA8-5AB8-41DC-A70B-EB3C6E30A3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8993" y="63617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DFB3B-FFAA-4782-98EE-C456170622A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B8CC471-C15E-4015-9E4A-FF054B906BE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56" y="175693"/>
            <a:ext cx="1251759" cy="28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005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D8BA9F9-B0CD-4E92-9438-1FD097B7C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z="1800" dirty="0" err="1">
                <a:latin typeface="Kunstler Script" panose="030304020206070D0D06" pitchFamily="66" charset="0"/>
              </a:rPr>
              <a:t>Yim</a:t>
            </a:r>
            <a:r>
              <a:rPr lang="en-US" altLang="ko-KR" sz="1800" dirty="0">
                <a:latin typeface="Kunstler Script" panose="030304020206070D0D06" pitchFamily="66" charset="0"/>
              </a:rPr>
              <a:t> </a:t>
            </a:r>
            <a:r>
              <a:rPr lang="en-US" altLang="ko-KR" sz="1800" dirty="0" err="1">
                <a:latin typeface="Kunstler Script" panose="030304020206070D0D06" pitchFamily="66" charset="0"/>
              </a:rPr>
              <a:t>changsung</a:t>
            </a:r>
            <a:endParaRPr lang="ko-KR" altLang="en-US" sz="1800" dirty="0">
              <a:latin typeface="Kunstler Script" panose="030304020206070D0D06" pitchFamily="66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DF78CDE-AEB1-4215-9684-8D09B4A2E20D}"/>
              </a:ext>
            </a:extLst>
          </p:cNvPr>
          <p:cNvGrpSpPr/>
          <p:nvPr/>
        </p:nvGrpSpPr>
        <p:grpSpPr>
          <a:xfrm>
            <a:off x="4829175" y="1965230"/>
            <a:ext cx="2533650" cy="2927540"/>
            <a:chOff x="4829174" y="1605186"/>
            <a:chExt cx="2533650" cy="292754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B1FF530-6AFC-4D54-A95E-55A0CF328B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33901" y="4138836"/>
              <a:ext cx="1724196" cy="393890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CBE4E009-F74A-4880-AE56-06A9D10C7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829174" y="1605186"/>
              <a:ext cx="2533650" cy="2533650"/>
            </a:xfrm>
            <a:prstGeom prst="rect">
              <a:avLst/>
            </a:prstGeom>
          </p:spPr>
        </p:pic>
      </p:grpSp>
      <p:sp>
        <p:nvSpPr>
          <p:cNvPr id="7" name="바닥글 개체 틀 1">
            <a:extLst>
              <a:ext uri="{FF2B5EF4-FFF2-40B4-BE49-F238E27FC236}">
                <a16:creationId xmlns:a16="http://schemas.microsoft.com/office/drawing/2014/main" id="{07CBF5F9-BE92-4999-95D2-553DDD808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64697"/>
            <a:ext cx="4114800" cy="365125"/>
          </a:xfrm>
        </p:spPr>
        <p:txBody>
          <a:bodyPr/>
          <a:lstStyle/>
          <a:p>
            <a:r>
              <a:rPr lang="en-US" altLang="ko-KR" dirty="0"/>
              <a:t>ROYALPALACE WEBSITE RENEWAL PROJECT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6824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72A1AD7-B21F-4971-A13F-F9760FDAB2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8484" y="1607945"/>
            <a:ext cx="6089831" cy="2316103"/>
          </a:xfrm>
          <a:prstGeom prst="rect">
            <a:avLst/>
          </a:prstGeom>
          <a:ln w="15875">
            <a:solidFill>
              <a:schemeClr val="bg1">
                <a:lumMod val="8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943216-EEA0-4048-9601-E71865D1F441}"/>
              </a:ext>
            </a:extLst>
          </p:cNvPr>
          <p:cNvSpPr txBox="1"/>
          <p:nvPr/>
        </p:nvSpPr>
        <p:spPr>
          <a:xfrm>
            <a:off x="146844" y="498253"/>
            <a:ext cx="1196161" cy="628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소개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요구사항 및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방문자 분석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878352-E171-42C0-87A3-09DAA6C0ADFF}"/>
              </a:ext>
            </a:extLst>
          </p:cNvPr>
          <p:cNvSpPr txBox="1"/>
          <p:nvPr/>
        </p:nvSpPr>
        <p:spPr>
          <a:xfrm>
            <a:off x="8565159" y="3924048"/>
            <a:ext cx="27687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Source for data: https://www.semrush.com/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924132-0E36-4C4B-B6A8-A1A4F4FB4BF0}"/>
              </a:ext>
            </a:extLst>
          </p:cNvPr>
          <p:cNvSpPr txBox="1"/>
          <p:nvPr/>
        </p:nvSpPr>
        <p:spPr>
          <a:xfrm>
            <a:off x="1510729" y="3600883"/>
            <a:ext cx="5371750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10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후반부를 기점으로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트래픽이 약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 가량 증가하여 꾸준히 유지하고 있으며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</a:t>
            </a: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25,000</a:t>
            </a:r>
            <a:r>
              <a:rPr lang="ko-KR" altLang="en-US" sz="1400" b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 사이트를 방문하고 있다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D18C41-3143-48D8-8C79-71029E0D335A}"/>
              </a:ext>
            </a:extLst>
          </p:cNvPr>
          <p:cNvSpPr txBox="1"/>
          <p:nvPr/>
        </p:nvSpPr>
        <p:spPr>
          <a:xfrm>
            <a:off x="1510729" y="4575620"/>
            <a:ext cx="4280756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▶</a:t>
            </a:r>
            <a:r>
              <a:rPr lang="en-US" altLang="ko-KR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증가한 트래픽이 꾸준히 유지되는 것을 보아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경복궁에 대한 관심도가 높아졌고 유지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되고 있으므로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이를 활용해 실제 방문객으로 유치할 수 있도록 함</a:t>
            </a:r>
          </a:p>
        </p:txBody>
      </p:sp>
    </p:spTree>
    <p:extLst>
      <p:ext uri="{BB962C8B-B14F-4D97-AF65-F5344CB8AC3E}">
        <p14:creationId xmlns:p14="http://schemas.microsoft.com/office/powerpoint/2010/main" val="3374141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11</a:t>
            </a:fld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8B45CA0-7EB2-4770-A4BE-390E0D6C637A}"/>
              </a:ext>
            </a:extLst>
          </p:cNvPr>
          <p:cNvGrpSpPr/>
          <p:nvPr/>
        </p:nvGrpSpPr>
        <p:grpSpPr>
          <a:xfrm>
            <a:off x="2484373" y="2043928"/>
            <a:ext cx="2114681" cy="3076530"/>
            <a:chOff x="2292224" y="2178152"/>
            <a:chExt cx="2114681" cy="3076530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B9D89A4-BFAC-48ED-93EA-31108A6F0901}"/>
                </a:ext>
              </a:extLst>
            </p:cNvPr>
            <p:cNvGrpSpPr/>
            <p:nvPr/>
          </p:nvGrpSpPr>
          <p:grpSpPr>
            <a:xfrm>
              <a:off x="2430267" y="2178152"/>
              <a:ext cx="1841255" cy="2018996"/>
              <a:chOff x="2514157" y="2206958"/>
              <a:chExt cx="1841255" cy="2018996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AE230C9B-CCDE-4E96-863D-BC9CA813B8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048"/>
              <a:stretch/>
            </p:blipFill>
            <p:spPr>
              <a:xfrm>
                <a:off x="2514157" y="2223560"/>
                <a:ext cx="1841255" cy="2002394"/>
              </a:xfrm>
              <a:prstGeom prst="rect">
                <a:avLst/>
              </a:prstGeom>
            </p:spPr>
          </p:pic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AA062C2C-B7FC-4BA9-9188-2BF87C5EF83E}"/>
                  </a:ext>
                </a:extLst>
              </p:cNvPr>
              <p:cNvSpPr/>
              <p:nvPr/>
            </p:nvSpPr>
            <p:spPr>
              <a:xfrm>
                <a:off x="2514157" y="2206958"/>
                <a:ext cx="1841255" cy="2002393"/>
              </a:xfrm>
              <a:prstGeom prst="rect">
                <a:avLst/>
              </a:prstGeom>
              <a:solidFill>
                <a:srgbClr val="393E46">
                  <a:alpha val="80000"/>
                </a:srgbClr>
              </a:solidFill>
              <a:ln w="38100">
                <a:solidFill>
                  <a:srgbClr val="393E4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3800" dirty="0">
                    <a:solidFill>
                      <a:srgbClr val="EEEEEE"/>
                    </a:solidFill>
                  </a:rPr>
                  <a:t>?</a:t>
                </a:r>
                <a:endParaRPr lang="ko-KR" altLang="en-US" sz="13800" dirty="0">
                  <a:solidFill>
                    <a:srgbClr val="EEEEEE"/>
                  </a:solidFill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83B72C8-7239-4210-B5CA-8C0594109F2C}"/>
                </a:ext>
              </a:extLst>
            </p:cNvPr>
            <p:cNvSpPr txBox="1"/>
            <p:nvPr/>
          </p:nvSpPr>
          <p:spPr>
            <a:xfrm>
              <a:off x="2660530" y="4311941"/>
              <a:ext cx="13780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393E4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MAIN TARGET</a:t>
              </a:r>
              <a:endParaRPr lang="ko-KR" altLang="en-US" sz="1400" dirty="0">
                <a:solidFill>
                  <a:srgbClr val="393E4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02B80E1-9D1C-41EA-9BD8-ED22E7862834}"/>
                </a:ext>
              </a:extLst>
            </p:cNvPr>
            <p:cNvSpPr txBox="1"/>
            <p:nvPr/>
          </p:nvSpPr>
          <p:spPr>
            <a:xfrm>
              <a:off x="2832435" y="4594622"/>
              <a:ext cx="103425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20~30</a:t>
              </a:r>
              <a:r>
                <a:rPr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대 </a:t>
              </a:r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 </a:t>
              </a:r>
              <a:r>
                <a:rPr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커플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A6A06D2-E23D-4855-B62A-A554753563C4}"/>
                </a:ext>
              </a:extLst>
            </p:cNvPr>
            <p:cNvSpPr txBox="1"/>
            <p:nvPr/>
          </p:nvSpPr>
          <p:spPr>
            <a:xfrm>
              <a:off x="2292224" y="4854572"/>
              <a:ext cx="2114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222831"/>
                  </a:solidFill>
                </a:rPr>
                <a:t>경복궁 야간개장 티켓구입 정보를</a:t>
              </a:r>
              <a:endParaRPr lang="en-US" altLang="ko-KR" sz="1000" dirty="0">
                <a:solidFill>
                  <a:srgbClr val="222831"/>
                </a:solidFill>
              </a:endParaRPr>
            </a:p>
            <a:p>
              <a:pPr algn="ctr"/>
              <a:r>
                <a:rPr lang="ko-KR" altLang="en-US" sz="1000" dirty="0">
                  <a:solidFill>
                    <a:srgbClr val="222831"/>
                  </a:solidFill>
                </a:rPr>
                <a:t>얻기 위해 홈페이지에 방문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AD6782D-A23C-40EF-BEB1-E37D354BD86C}"/>
              </a:ext>
            </a:extLst>
          </p:cNvPr>
          <p:cNvGrpSpPr/>
          <p:nvPr/>
        </p:nvGrpSpPr>
        <p:grpSpPr>
          <a:xfrm>
            <a:off x="7079985" y="2060530"/>
            <a:ext cx="2627642" cy="3059928"/>
            <a:chOff x="6887836" y="2194754"/>
            <a:chExt cx="2627642" cy="3059928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97CA6A4-0A83-4DA5-B6D5-531C6E623D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596"/>
            <a:stretch/>
          </p:blipFill>
          <p:spPr>
            <a:xfrm>
              <a:off x="7257127" y="2194754"/>
              <a:ext cx="1889050" cy="2002393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A83B3AB-C792-437B-B110-17980E98285A}"/>
                </a:ext>
              </a:extLst>
            </p:cNvPr>
            <p:cNvSpPr/>
            <p:nvPr/>
          </p:nvSpPr>
          <p:spPr>
            <a:xfrm>
              <a:off x="7304922" y="2206957"/>
              <a:ext cx="1841255" cy="2002393"/>
            </a:xfrm>
            <a:prstGeom prst="rect">
              <a:avLst/>
            </a:prstGeom>
            <a:solidFill>
              <a:srgbClr val="393E46">
                <a:alpha val="80000"/>
              </a:srgbClr>
            </a:solidFill>
            <a:ln w="38100">
              <a:solidFill>
                <a:srgbClr val="393E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800" dirty="0">
                  <a:solidFill>
                    <a:srgbClr val="EEEEEE"/>
                  </a:solidFill>
                </a:rPr>
                <a:t>?</a:t>
              </a:r>
              <a:endParaRPr lang="ko-KR" altLang="en-US" sz="13800" dirty="0">
                <a:solidFill>
                  <a:srgbClr val="EEEEEE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F69FE56-19E9-4361-9F31-439489004F63}"/>
                </a:ext>
              </a:extLst>
            </p:cNvPr>
            <p:cNvSpPr txBox="1"/>
            <p:nvPr/>
          </p:nvSpPr>
          <p:spPr>
            <a:xfrm>
              <a:off x="7512618" y="4311941"/>
              <a:ext cx="13780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393E4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MAIN TARGET</a:t>
              </a:r>
              <a:endParaRPr lang="ko-KR" altLang="en-US" sz="1400" dirty="0">
                <a:solidFill>
                  <a:srgbClr val="393E4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5D95C9B-60D9-48E2-92F5-8BC84B794068}"/>
                </a:ext>
              </a:extLst>
            </p:cNvPr>
            <p:cNvSpPr txBox="1"/>
            <p:nvPr/>
          </p:nvSpPr>
          <p:spPr>
            <a:xfrm>
              <a:off x="7858448" y="4594622"/>
              <a:ext cx="6864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</a:t>
              </a:r>
              <a:r>
                <a:rPr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대 </a:t>
              </a:r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 </a:t>
              </a:r>
              <a:r>
                <a:rPr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여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FFC5408-3CDD-4A18-BD9D-24058BC80DB9}"/>
                </a:ext>
              </a:extLst>
            </p:cNvPr>
            <p:cNvSpPr txBox="1"/>
            <p:nvPr/>
          </p:nvSpPr>
          <p:spPr>
            <a:xfrm>
              <a:off x="6887836" y="4854572"/>
              <a:ext cx="26276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222831"/>
                  </a:solidFill>
                </a:rPr>
                <a:t>신상한복을 경복궁에서 촬영하고 싶어하는</a:t>
              </a:r>
              <a:endParaRPr lang="en-US" altLang="ko-KR" sz="1000" dirty="0">
                <a:solidFill>
                  <a:srgbClr val="222831"/>
                </a:solidFill>
              </a:endParaRPr>
            </a:p>
            <a:p>
              <a:pPr algn="ctr"/>
              <a:r>
                <a:rPr lang="ko-KR" altLang="en-US" sz="1000" dirty="0">
                  <a:solidFill>
                    <a:srgbClr val="222831"/>
                  </a:solidFill>
                </a:rPr>
                <a:t>개량한복 쇼핑몰을 운영 중인 </a:t>
              </a:r>
              <a:r>
                <a:rPr lang="en-US" altLang="ko-KR" sz="1000" dirty="0">
                  <a:solidFill>
                    <a:srgbClr val="222831"/>
                  </a:solidFill>
                </a:rPr>
                <a:t>CEO</a:t>
              </a:r>
              <a:endParaRPr lang="ko-KR" altLang="en-US" sz="1000" dirty="0">
                <a:solidFill>
                  <a:srgbClr val="222831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A55041F-F73F-4C26-9CC3-C988BAEA4CF2}"/>
              </a:ext>
            </a:extLst>
          </p:cNvPr>
          <p:cNvSpPr txBox="1"/>
          <p:nvPr/>
        </p:nvSpPr>
        <p:spPr>
          <a:xfrm>
            <a:off x="146844" y="498253"/>
            <a:ext cx="657552" cy="443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타겟 설정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페르소나</a:t>
            </a:r>
            <a:endParaRPr lang="ko-KR" altLang="en-US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9485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12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64B8DA4-AD56-478C-B522-B1243B18FF99}"/>
              </a:ext>
            </a:extLst>
          </p:cNvPr>
          <p:cNvGrpSpPr/>
          <p:nvPr/>
        </p:nvGrpSpPr>
        <p:grpSpPr>
          <a:xfrm>
            <a:off x="2484373" y="2043928"/>
            <a:ext cx="2114681" cy="3076530"/>
            <a:chOff x="2292224" y="2178152"/>
            <a:chExt cx="2114681" cy="307653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05A4278-318F-4584-8BEF-6C9F823B5D1A}"/>
                </a:ext>
              </a:extLst>
            </p:cNvPr>
            <p:cNvGrpSpPr/>
            <p:nvPr/>
          </p:nvGrpSpPr>
          <p:grpSpPr>
            <a:xfrm>
              <a:off x="2430267" y="2178152"/>
              <a:ext cx="1841255" cy="2018996"/>
              <a:chOff x="2514157" y="2206958"/>
              <a:chExt cx="1841255" cy="201899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DFE029A2-8502-4C49-8DDA-640FC862DF2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-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048"/>
              <a:stretch/>
            </p:blipFill>
            <p:spPr>
              <a:xfrm>
                <a:off x="2514157" y="2223560"/>
                <a:ext cx="1841255" cy="2002394"/>
              </a:xfrm>
              <a:prstGeom prst="rect">
                <a:avLst/>
              </a:prstGeom>
            </p:spPr>
          </p:pic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8668A92D-BFAE-46B6-A991-F10541D9873D}"/>
                  </a:ext>
                </a:extLst>
              </p:cNvPr>
              <p:cNvSpPr/>
              <p:nvPr/>
            </p:nvSpPr>
            <p:spPr>
              <a:xfrm>
                <a:off x="2514157" y="2206958"/>
                <a:ext cx="1841255" cy="2002393"/>
              </a:xfrm>
              <a:prstGeom prst="rect">
                <a:avLst/>
              </a:prstGeom>
              <a:noFill/>
              <a:ln w="38100">
                <a:solidFill>
                  <a:srgbClr val="393E4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800" dirty="0">
                  <a:solidFill>
                    <a:srgbClr val="EEEEEE"/>
                  </a:solidFill>
                </a:endParaRP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8CD581F-BD93-42F0-90EC-3C26B58A5C8B}"/>
                </a:ext>
              </a:extLst>
            </p:cNvPr>
            <p:cNvSpPr txBox="1"/>
            <p:nvPr/>
          </p:nvSpPr>
          <p:spPr>
            <a:xfrm>
              <a:off x="2660530" y="4311941"/>
              <a:ext cx="13780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393E4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MAIN TARGET</a:t>
              </a:r>
              <a:endParaRPr lang="ko-KR" altLang="en-US" sz="1400" dirty="0">
                <a:solidFill>
                  <a:srgbClr val="393E4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4A92011-B31A-4332-A5BD-654D140361FC}"/>
                </a:ext>
              </a:extLst>
            </p:cNvPr>
            <p:cNvSpPr txBox="1"/>
            <p:nvPr/>
          </p:nvSpPr>
          <p:spPr>
            <a:xfrm>
              <a:off x="2512637" y="4594622"/>
              <a:ext cx="16738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30</a:t>
              </a:r>
              <a:r>
                <a:rPr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대 </a:t>
              </a:r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 </a:t>
              </a:r>
              <a:r>
                <a:rPr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커플 </a:t>
              </a:r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 </a:t>
              </a:r>
              <a:r>
                <a:rPr lang="ko-KR" altLang="en-US" sz="10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박규영</a:t>
              </a:r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·</a:t>
              </a:r>
              <a:r>
                <a:rPr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김수현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52A96F3-5265-45E6-9385-9CE27BAA19F2}"/>
                </a:ext>
              </a:extLst>
            </p:cNvPr>
            <p:cNvSpPr txBox="1"/>
            <p:nvPr/>
          </p:nvSpPr>
          <p:spPr>
            <a:xfrm>
              <a:off x="2292224" y="4854572"/>
              <a:ext cx="2114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222831"/>
                  </a:solidFill>
                </a:rPr>
                <a:t>경복궁 야간개장 티켓구입 정보를</a:t>
              </a:r>
              <a:endParaRPr lang="en-US" altLang="ko-KR" sz="1000" dirty="0">
                <a:solidFill>
                  <a:srgbClr val="222831"/>
                </a:solidFill>
              </a:endParaRPr>
            </a:p>
            <a:p>
              <a:pPr algn="ctr"/>
              <a:r>
                <a:rPr lang="ko-KR" altLang="en-US" sz="1000" dirty="0">
                  <a:solidFill>
                    <a:srgbClr val="222831"/>
                  </a:solidFill>
                </a:rPr>
                <a:t>얻기 위해 홈페이지에 방문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CE48215-94DE-4D73-AF75-6B150FBCA3F5}"/>
              </a:ext>
            </a:extLst>
          </p:cNvPr>
          <p:cNvSpPr txBox="1"/>
          <p:nvPr/>
        </p:nvSpPr>
        <p:spPr>
          <a:xfrm>
            <a:off x="5371228" y="3159728"/>
            <a:ext cx="5564344" cy="1960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여자친구와 경복궁 데이트를 계획한 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씨</a:t>
            </a:r>
            <a:endParaRPr lang="en-US" altLang="ko-KR" sz="1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작년에는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COVID-19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야간개장이 전량 환불되는 사태까지 발생해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올해는 </a:t>
            </a:r>
            <a:r>
              <a:rPr lang="ko-KR" altLang="en-US" sz="11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티켓 구매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치열할 것으로 예상해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좀 더 많은 정보를 얻고 싶어 경복궁 홈페이지에 접속했는데 좀처럼 정보를 찾아볼 수가 없다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언제부터 티켓 구매를 할 수 있는지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어디서 하는지</a:t>
            </a:r>
            <a:r>
              <a:rPr lang="en-US" altLang="ko-KR" sz="1100" dirty="0">
                <a:solidFill>
                  <a:srgbClr val="22283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.. </a:t>
            </a:r>
            <a:r>
              <a:rPr lang="ko-KR" altLang="en-US" sz="1100" dirty="0">
                <a:solidFill>
                  <a:srgbClr val="22283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어디에서 찾아봐야 할까</a:t>
            </a:r>
            <a:r>
              <a:rPr lang="en-US" altLang="ko-KR" sz="1100" dirty="0">
                <a:solidFill>
                  <a:srgbClr val="22283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..?</a:t>
            </a:r>
            <a:endParaRPr lang="ko-KR" altLang="en-US" sz="1100" dirty="0">
              <a:solidFill>
                <a:srgbClr val="22283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22D56E-5D2F-4889-AD4B-5A7B9D3F826F}"/>
              </a:ext>
            </a:extLst>
          </p:cNvPr>
          <p:cNvSpPr txBox="1"/>
          <p:nvPr/>
        </p:nvSpPr>
        <p:spPr>
          <a:xfrm>
            <a:off x="146844" y="498253"/>
            <a:ext cx="657552" cy="443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타겟 설정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페르소나</a:t>
            </a:r>
          </a:p>
        </p:txBody>
      </p:sp>
    </p:spTree>
    <p:extLst>
      <p:ext uri="{BB962C8B-B14F-4D97-AF65-F5344CB8AC3E}">
        <p14:creationId xmlns:p14="http://schemas.microsoft.com/office/powerpoint/2010/main" val="2278063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13</a:t>
            </a:fld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1984A53-7687-4280-9F04-F2DB7E00FFA2}"/>
              </a:ext>
            </a:extLst>
          </p:cNvPr>
          <p:cNvGrpSpPr/>
          <p:nvPr/>
        </p:nvGrpSpPr>
        <p:grpSpPr>
          <a:xfrm>
            <a:off x="7079985" y="2060530"/>
            <a:ext cx="2627642" cy="3059928"/>
            <a:chOff x="6887836" y="2194754"/>
            <a:chExt cx="2627642" cy="3059928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B27004DF-E593-4225-8910-9D94A1EB98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596"/>
            <a:stretch/>
          </p:blipFill>
          <p:spPr>
            <a:xfrm>
              <a:off x="7257127" y="2194754"/>
              <a:ext cx="1889050" cy="2002393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FFEF4B6-7913-4ACC-91F0-993E444C8E63}"/>
                </a:ext>
              </a:extLst>
            </p:cNvPr>
            <p:cNvSpPr/>
            <p:nvPr/>
          </p:nvSpPr>
          <p:spPr>
            <a:xfrm>
              <a:off x="7304922" y="2206957"/>
              <a:ext cx="1841255" cy="2002393"/>
            </a:xfrm>
            <a:prstGeom prst="rect">
              <a:avLst/>
            </a:prstGeom>
            <a:noFill/>
            <a:ln w="38100">
              <a:solidFill>
                <a:srgbClr val="393E4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800" dirty="0">
                <a:solidFill>
                  <a:srgbClr val="EEEEE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9AB8696-E118-4581-8388-3586FD6E625E}"/>
                </a:ext>
              </a:extLst>
            </p:cNvPr>
            <p:cNvSpPr txBox="1"/>
            <p:nvPr/>
          </p:nvSpPr>
          <p:spPr>
            <a:xfrm>
              <a:off x="7512618" y="4311941"/>
              <a:ext cx="13780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393E4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MAIN TARGET</a:t>
              </a:r>
              <a:endParaRPr lang="ko-KR" altLang="en-US" sz="1400" dirty="0">
                <a:solidFill>
                  <a:srgbClr val="393E4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E04A0E-885D-4E64-8271-6E9318D02B13}"/>
                </a:ext>
              </a:extLst>
            </p:cNvPr>
            <p:cNvSpPr txBox="1"/>
            <p:nvPr/>
          </p:nvSpPr>
          <p:spPr>
            <a:xfrm>
              <a:off x="7626013" y="4594622"/>
              <a:ext cx="115127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</a:t>
              </a:r>
              <a:r>
                <a:rPr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대 </a:t>
              </a:r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 </a:t>
              </a:r>
              <a:r>
                <a:rPr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여 </a:t>
              </a:r>
              <a:r>
                <a: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 </a:t>
              </a:r>
              <a:r>
                <a:rPr lang="ko-KR" altLang="en-US" sz="10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박설화</a:t>
              </a:r>
              <a:endPara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9EAE110-4D5D-4797-8883-0ABDE8F16371}"/>
                </a:ext>
              </a:extLst>
            </p:cNvPr>
            <p:cNvSpPr txBox="1"/>
            <p:nvPr/>
          </p:nvSpPr>
          <p:spPr>
            <a:xfrm>
              <a:off x="6887836" y="4854572"/>
              <a:ext cx="26276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222831"/>
                  </a:solidFill>
                </a:rPr>
                <a:t>신상한복을 경복궁에서 촬영하고 싶어하는</a:t>
              </a:r>
              <a:endParaRPr lang="en-US" altLang="ko-KR" sz="1000" dirty="0">
                <a:solidFill>
                  <a:srgbClr val="222831"/>
                </a:solidFill>
              </a:endParaRPr>
            </a:p>
            <a:p>
              <a:pPr algn="ctr"/>
              <a:r>
                <a:rPr lang="ko-KR" altLang="en-US" sz="1000" dirty="0">
                  <a:solidFill>
                    <a:srgbClr val="222831"/>
                  </a:solidFill>
                </a:rPr>
                <a:t>개량한복 쇼핑몰을 운영 중인 </a:t>
              </a:r>
              <a:r>
                <a:rPr lang="en-US" altLang="ko-KR" sz="1000" dirty="0">
                  <a:solidFill>
                    <a:srgbClr val="222831"/>
                  </a:solidFill>
                </a:rPr>
                <a:t>CEO</a:t>
              </a:r>
              <a:endParaRPr lang="ko-KR" altLang="en-US" sz="1000" dirty="0">
                <a:solidFill>
                  <a:srgbClr val="22283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CB474F5F-0351-4FD5-B768-B14A69CFF37B}"/>
              </a:ext>
            </a:extLst>
          </p:cNvPr>
          <p:cNvSpPr txBox="1"/>
          <p:nvPr/>
        </p:nvSpPr>
        <p:spPr>
          <a:xfrm>
            <a:off x="1153034" y="3113562"/>
            <a:ext cx="5771131" cy="20068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젊은 감성에 맞춰 개량한복을 온라인에서 판매하고 있는 </a:t>
            </a: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씨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이번에 새로 만든 </a:t>
            </a:r>
            <a:r>
              <a:rPr lang="ko-KR" altLang="en-US" sz="11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한복의 야외촬영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경복궁에서 하기로 기획하는데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관리소에 전화로 문의를 해보니 온라인으로 촬영계획서를 제출하라고 한다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ko-KR" altLang="en-US" sz="11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촬영계획서를 제출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하기 위해 경복궁 내를 좀 더 </a:t>
            </a:r>
            <a:r>
              <a:rPr lang="ko-KR" altLang="en-US" sz="11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사진으로라도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살펴보고 싶은데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..</a:t>
            </a:r>
          </a:p>
          <a:p>
            <a:pPr algn="ctr">
              <a:lnSpc>
                <a:spcPct val="150000"/>
              </a:lnSpc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구체적인 자료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 어디서 찾아볼 수 있을까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sz="1100" b="1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79F75E-5AD5-4FAE-9C0C-358FE6FB7196}"/>
              </a:ext>
            </a:extLst>
          </p:cNvPr>
          <p:cNvSpPr txBox="1"/>
          <p:nvPr/>
        </p:nvSpPr>
        <p:spPr>
          <a:xfrm>
            <a:off x="146844" y="498253"/>
            <a:ext cx="657552" cy="443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타겟 설정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페르소나</a:t>
            </a:r>
          </a:p>
        </p:txBody>
      </p:sp>
    </p:spTree>
    <p:extLst>
      <p:ext uri="{BB962C8B-B14F-4D97-AF65-F5344CB8AC3E}">
        <p14:creationId xmlns:p14="http://schemas.microsoft.com/office/powerpoint/2010/main" val="672580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972F73A-8F19-40F7-9E14-E419E18DE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567" y="1293589"/>
            <a:ext cx="5702784" cy="4609598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5EEC8FC3-2ADA-4A81-BF8D-7769BA2AB19E}"/>
              </a:ext>
            </a:extLst>
          </p:cNvPr>
          <p:cNvGrpSpPr/>
          <p:nvPr/>
        </p:nvGrpSpPr>
        <p:grpSpPr>
          <a:xfrm>
            <a:off x="977649" y="2932798"/>
            <a:ext cx="4127092" cy="2970389"/>
            <a:chOff x="977649" y="2932798"/>
            <a:chExt cx="4127092" cy="2970389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CCB30106-F18E-4393-8BEB-6822B90D8EB4}"/>
                </a:ext>
              </a:extLst>
            </p:cNvPr>
            <p:cNvGrpSpPr/>
            <p:nvPr/>
          </p:nvGrpSpPr>
          <p:grpSpPr>
            <a:xfrm>
              <a:off x="1134095" y="4767634"/>
              <a:ext cx="3970646" cy="1135553"/>
              <a:chOff x="663644" y="5024701"/>
              <a:chExt cx="3970646" cy="1135553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1F063575-BEC2-4275-B414-EDBFF001C4DE}"/>
                  </a:ext>
                </a:extLst>
              </p:cNvPr>
              <p:cNvSpPr txBox="1"/>
              <p:nvPr/>
            </p:nvSpPr>
            <p:spPr>
              <a:xfrm>
                <a:off x="663644" y="5024701"/>
                <a:ext cx="397064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>
                    <a:solidFill>
                      <a:schemeClr val="bg1">
                        <a:lumMod val="75000"/>
                      </a:schemeClr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Font</a:t>
                </a:r>
                <a:endPara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CA222314-1731-4CEB-B25A-2000192E2387}"/>
                  </a:ext>
                </a:extLst>
              </p:cNvPr>
              <p:cNvSpPr txBox="1"/>
              <p:nvPr/>
            </p:nvSpPr>
            <p:spPr>
              <a:xfrm>
                <a:off x="663644" y="5606256"/>
                <a:ext cx="3970646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Font family: </a:t>
                </a:r>
                <a:r>
                  <a:rPr lang="ko-KR" altLang="en-US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맑은 고딕</a:t>
                </a:r>
                <a:r>
                  <a:rPr lang="en-US" altLang="ko-KR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, </a:t>
                </a:r>
                <a:r>
                  <a:rPr lang="ko-KR" altLang="en-US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나눔 고딕</a:t>
                </a:r>
                <a:r>
                  <a:rPr lang="en-US" altLang="ko-KR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, </a:t>
                </a:r>
                <a:r>
                  <a:rPr lang="ko-KR" altLang="en-US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돋움</a:t>
                </a:r>
                <a:r>
                  <a:rPr lang="en-US" altLang="ko-KR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, </a:t>
                </a:r>
                <a:r>
                  <a:rPr lang="ko-KR" altLang="en-US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굴림</a:t>
                </a:r>
                <a:endParaRPr lang="en-US" altLang="ko-KR" sz="1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en-US" altLang="ko-KR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Font size: 13 ~ 24px</a:t>
                </a:r>
                <a:endParaRPr lang="ko-KR" altLang="en-US" sz="1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153B369-1C71-40FF-AB43-47BBBCC5F2EA}"/>
                </a:ext>
              </a:extLst>
            </p:cNvPr>
            <p:cNvSpPr/>
            <p:nvPr/>
          </p:nvSpPr>
          <p:spPr>
            <a:xfrm>
              <a:off x="1193313" y="3467477"/>
              <a:ext cx="796971" cy="796971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MAIN</a:t>
              </a:r>
              <a:endParaRPr lang="ko-KR" altLang="en-US" sz="15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B445D3B-660A-4C01-B759-07B1705844DE}"/>
                </a:ext>
              </a:extLst>
            </p:cNvPr>
            <p:cNvSpPr txBox="1"/>
            <p:nvPr/>
          </p:nvSpPr>
          <p:spPr>
            <a:xfrm>
              <a:off x="1134095" y="2932798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Color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73D80C1E-E7B0-42DB-94D2-84E72FE0B832}"/>
                </a:ext>
              </a:extLst>
            </p:cNvPr>
            <p:cNvSpPr/>
            <p:nvPr/>
          </p:nvSpPr>
          <p:spPr>
            <a:xfrm>
              <a:off x="2258621" y="3467477"/>
              <a:ext cx="796971" cy="796971"/>
            </a:xfrm>
            <a:prstGeom prst="rect">
              <a:avLst/>
            </a:prstGeom>
            <a:solidFill>
              <a:srgbClr val="6D6D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SUB</a:t>
              </a:r>
              <a:endParaRPr lang="ko-KR" altLang="en-US" sz="15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460D94F-7668-49D1-9920-205A91C13090}"/>
                </a:ext>
              </a:extLst>
            </p:cNvPr>
            <p:cNvSpPr txBox="1"/>
            <p:nvPr/>
          </p:nvSpPr>
          <p:spPr>
            <a:xfrm>
              <a:off x="977649" y="4358073"/>
              <a:ext cx="122829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#FFFFFF</a:t>
              </a:r>
              <a:endParaRPr lang="ko-KR" altLang="en-US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7105E54-829D-4388-AC53-0FD01CC855B8}"/>
                </a:ext>
              </a:extLst>
            </p:cNvPr>
            <p:cNvSpPr txBox="1"/>
            <p:nvPr/>
          </p:nvSpPr>
          <p:spPr>
            <a:xfrm>
              <a:off x="2042957" y="4358073"/>
              <a:ext cx="122829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rgbClr val="6D6D6D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#6D6D6D</a:t>
              </a:r>
              <a:endParaRPr lang="ko-KR" altLang="en-US" sz="1500" dirty="0">
                <a:solidFill>
                  <a:srgbClr val="6D6D6D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5388B700-47B9-4B90-9A50-39BBC26B0518}"/>
                </a:ext>
              </a:extLst>
            </p:cNvPr>
            <p:cNvSpPr/>
            <p:nvPr/>
          </p:nvSpPr>
          <p:spPr>
            <a:xfrm>
              <a:off x="3296334" y="4078444"/>
              <a:ext cx="394937" cy="394937"/>
            </a:xfrm>
            <a:prstGeom prst="rect">
              <a:avLst/>
            </a:prstGeom>
            <a:solidFill>
              <a:srgbClr val="6D4F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POINT</a:t>
              </a:r>
              <a:endParaRPr lang="ko-KR" altLang="en-US" sz="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B9E9273-1064-49BF-A3BF-B6CC821F8010}"/>
                </a:ext>
              </a:extLst>
            </p:cNvPr>
            <p:cNvSpPr txBox="1"/>
            <p:nvPr/>
          </p:nvSpPr>
          <p:spPr>
            <a:xfrm>
              <a:off x="3189462" y="4501265"/>
              <a:ext cx="608681" cy="180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" dirty="0">
                  <a:solidFill>
                    <a:srgbClr val="6D4F6D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#6D4F6D</a:t>
              </a:r>
              <a:endParaRPr lang="ko-KR" altLang="en-US" sz="600" dirty="0">
                <a:solidFill>
                  <a:srgbClr val="6D4F6D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968445B-3BA2-4EB4-B18F-60FAA23AA2B1}"/>
                </a:ext>
              </a:extLst>
            </p:cNvPr>
            <p:cNvSpPr/>
            <p:nvPr/>
          </p:nvSpPr>
          <p:spPr>
            <a:xfrm>
              <a:off x="3810921" y="4078444"/>
              <a:ext cx="394937" cy="394937"/>
            </a:xfrm>
            <a:prstGeom prst="rect">
              <a:avLst/>
            </a:prstGeom>
            <a:solidFill>
              <a:srgbClr val="2D8E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POINT</a:t>
              </a:r>
              <a:endParaRPr lang="ko-KR" altLang="en-US" sz="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8E516FC-4BCB-4D4C-9A9F-23DCC01943C7}"/>
                </a:ext>
              </a:extLst>
            </p:cNvPr>
            <p:cNvSpPr txBox="1"/>
            <p:nvPr/>
          </p:nvSpPr>
          <p:spPr>
            <a:xfrm>
              <a:off x="3704049" y="4501265"/>
              <a:ext cx="608681" cy="180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" dirty="0">
                  <a:solidFill>
                    <a:srgbClr val="2D8E95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#2D8E95</a:t>
              </a:r>
              <a:endParaRPr lang="ko-KR" altLang="en-US" sz="600" dirty="0">
                <a:solidFill>
                  <a:srgbClr val="2D8E95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EFDEE4E4-433B-40E2-9D48-945B4496A69C}"/>
                </a:ext>
              </a:extLst>
            </p:cNvPr>
            <p:cNvSpPr/>
            <p:nvPr/>
          </p:nvSpPr>
          <p:spPr>
            <a:xfrm>
              <a:off x="3295994" y="3467477"/>
              <a:ext cx="394937" cy="394937"/>
            </a:xfrm>
            <a:prstGeom prst="rect">
              <a:avLst/>
            </a:prstGeom>
            <a:solidFill>
              <a:srgbClr val="E8A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POINT</a:t>
              </a:r>
              <a:endParaRPr lang="ko-KR" altLang="en-US" sz="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0CAA0B2-D808-42A4-A2E2-13BED31E46AE}"/>
                </a:ext>
              </a:extLst>
            </p:cNvPr>
            <p:cNvSpPr txBox="1"/>
            <p:nvPr/>
          </p:nvSpPr>
          <p:spPr>
            <a:xfrm>
              <a:off x="3189122" y="3890298"/>
              <a:ext cx="608681" cy="180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" dirty="0">
                  <a:solidFill>
                    <a:srgbClr val="E8A44A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#E8A44A</a:t>
              </a:r>
              <a:endParaRPr lang="ko-KR" altLang="en-US" sz="600" dirty="0">
                <a:solidFill>
                  <a:srgbClr val="E8A44A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67BC0669-5D74-4028-80E9-AE6EC969744E}"/>
                </a:ext>
              </a:extLst>
            </p:cNvPr>
            <p:cNvSpPr/>
            <p:nvPr/>
          </p:nvSpPr>
          <p:spPr>
            <a:xfrm>
              <a:off x="3810921" y="3467477"/>
              <a:ext cx="394937" cy="394937"/>
            </a:xfrm>
            <a:prstGeom prst="rect">
              <a:avLst/>
            </a:prstGeom>
            <a:solidFill>
              <a:srgbClr val="A630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POINT</a:t>
              </a:r>
              <a:endParaRPr lang="ko-KR" altLang="en-US" sz="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7C49864-3117-476A-B8D3-769D7669634F}"/>
                </a:ext>
              </a:extLst>
            </p:cNvPr>
            <p:cNvSpPr txBox="1"/>
            <p:nvPr/>
          </p:nvSpPr>
          <p:spPr>
            <a:xfrm>
              <a:off x="3704049" y="3890298"/>
              <a:ext cx="608681" cy="180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" dirty="0">
                  <a:solidFill>
                    <a:srgbClr val="A63038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#A63038</a:t>
              </a:r>
              <a:endParaRPr lang="ko-KR" altLang="en-US" sz="600" dirty="0">
                <a:solidFill>
                  <a:srgbClr val="A6303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2756643-B92B-41DA-BEF0-C4AE2D65DBD4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5860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153" y="1586836"/>
            <a:ext cx="3886200" cy="26003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3981744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장점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(1/3)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메인페이지에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바로가기를 통해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필수적인 정보가 있어 </a:t>
              </a: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접근성이 용이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하다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F52368F-B921-469C-AE52-09920398C8CC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2104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9445" y="2142950"/>
            <a:ext cx="5185908" cy="1838794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3981744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장점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(2/3)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관람시간 등 주요내용의 </a:t>
              </a:r>
              <a:r>
                <a:rPr lang="en-US" altLang="ko-KR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font size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커서 </a:t>
              </a: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가시성이 좋다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4B4F64C-C11E-4BAC-A6C4-20E576E1C506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3905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9445" y="2551261"/>
            <a:ext cx="5185908" cy="877739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3981744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장점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(3/3)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문화재청 및 관련사이트들을 하단에 배치해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방문자에게 </a:t>
              </a: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타유적지에 대한 접근성을 높였다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E8CC790-8621-4F2C-8CD2-69E7844B5F9B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1131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18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7028" y="1586836"/>
            <a:ext cx="3925386" cy="2728984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1567284"/>
            <a:chOff x="663644" y="5136773"/>
            <a:chExt cx="3970646" cy="156728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(1/3)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10978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알림판에 있는 관람예절 등의 링크를 열면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현재페이지에서 열려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뒤로 가기를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해야 하는 것이 불편하다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5D5ACBF-1693-4D2B-B573-9B706527FFE2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0626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19</a:t>
            </a:fld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1567284"/>
            <a:chOff x="663644" y="5136773"/>
            <a:chExt cx="3970646" cy="156728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(1/3)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10978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알림판에 있는 관람예절 등의 링크를 열면</a:t>
              </a:r>
              <a:endParaRPr lang="en-US" altLang="ko-KR" sz="15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b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현재페이지에서 열려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뒤로 가기를</a:t>
              </a:r>
              <a:endParaRPr lang="en-US" altLang="ko-KR" sz="15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해야 하는 것이 불편하다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B6BA3DD-CCE9-42C6-9D15-5E0E3C5BF025}"/>
              </a:ext>
            </a:extLst>
          </p:cNvPr>
          <p:cNvSpPr txBox="1"/>
          <p:nvPr/>
        </p:nvSpPr>
        <p:spPr>
          <a:xfrm>
            <a:off x="1356646" y="4401851"/>
            <a:ext cx="4280756" cy="405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b="1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▶</a:t>
            </a:r>
            <a:r>
              <a:rPr lang="en-US" altLang="ko-KR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Target=“_blank”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통해 새창에서 열리도록 설정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AB95E94-2445-4B7C-B83E-8652E5470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7028" y="1586836"/>
            <a:ext cx="3925386" cy="272898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FBB1A8F-15A3-41FF-868B-DE451CFF3D90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1273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E6DCBB1D-ADBE-43FB-92C0-005CB9D66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D8BA9F9-B0CD-4E92-9438-1FD097B7C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2</a:t>
            </a:fld>
            <a:endParaRPr lang="ko-KR" altLang="en-US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94ED2E57-BFE5-4D94-9269-AB979D1A9209}"/>
              </a:ext>
            </a:extLst>
          </p:cNvPr>
          <p:cNvGrpSpPr/>
          <p:nvPr/>
        </p:nvGrpSpPr>
        <p:grpSpPr>
          <a:xfrm>
            <a:off x="855863" y="1722022"/>
            <a:ext cx="2382468" cy="3401330"/>
            <a:chOff x="1014263" y="1715709"/>
            <a:chExt cx="2382468" cy="3401330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461809D1-C493-4492-BDD3-E42ABD1A1436}"/>
                </a:ext>
              </a:extLst>
            </p:cNvPr>
            <p:cNvGrpSpPr/>
            <p:nvPr/>
          </p:nvGrpSpPr>
          <p:grpSpPr>
            <a:xfrm>
              <a:off x="2122367" y="1715709"/>
              <a:ext cx="166257" cy="299972"/>
              <a:chOff x="2115068" y="1708176"/>
              <a:chExt cx="166257" cy="299972"/>
            </a:xfrm>
          </p:grpSpPr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7E2EC06A-8523-4878-B525-37D7ACBCE263}"/>
                  </a:ext>
                </a:extLst>
              </p:cNvPr>
              <p:cNvSpPr/>
              <p:nvPr/>
            </p:nvSpPr>
            <p:spPr>
              <a:xfrm>
                <a:off x="2115068" y="1708176"/>
                <a:ext cx="166257" cy="166257"/>
              </a:xfrm>
              <a:prstGeom prst="ellipse">
                <a:avLst/>
              </a:prstGeom>
              <a:noFill/>
              <a:ln w="15875">
                <a:solidFill>
                  <a:srgbClr val="EEEEEE"/>
                </a:solidFill>
              </a:ln>
              <a:effectLst>
                <a:outerShdw blurRad="50800" dist="12700" dir="2700000" algn="ctr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025233E1-6814-44B0-8DD0-7F66AF52B0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98460" y="1874795"/>
                <a:ext cx="0" cy="133353"/>
              </a:xfrm>
              <a:prstGeom prst="line">
                <a:avLst/>
              </a:prstGeom>
              <a:ln w="15875">
                <a:solidFill>
                  <a:srgbClr val="EEEEEE"/>
                </a:solidFill>
              </a:ln>
              <a:effectLst>
                <a:outerShdw blurRad="50800" dist="12700" dir="2700000" algn="ctr" rotWithShape="0">
                  <a:srgbClr val="000000">
                    <a:alpha val="42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5D9DBF71-3FF8-473B-BC6A-256A53813199}"/>
                </a:ext>
              </a:extLst>
            </p:cNvPr>
            <p:cNvGrpSpPr/>
            <p:nvPr/>
          </p:nvGrpSpPr>
          <p:grpSpPr>
            <a:xfrm>
              <a:off x="1014263" y="2008148"/>
              <a:ext cx="2382468" cy="3108891"/>
              <a:chOff x="1014263" y="2008148"/>
              <a:chExt cx="2382468" cy="3108891"/>
            </a:xfrm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6620185-5093-4C3D-B5AE-0A3AA4DC6832}"/>
                  </a:ext>
                </a:extLst>
              </p:cNvPr>
              <p:cNvSpPr/>
              <p:nvPr/>
            </p:nvSpPr>
            <p:spPr>
              <a:xfrm>
                <a:off x="1014263" y="2008148"/>
                <a:ext cx="2382468" cy="31088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01600" dist="38100" dir="2700000" algn="t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>
                <a:defPPr>
                  <a:defRPr lang="ko-KR"/>
                </a:defPPr>
                <a:lvl1pPr marL="0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19488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38977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558465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077952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597440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116929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636417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155905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7562891-2052-4E76-9E08-B0B3618B0DEE}"/>
                  </a:ext>
                </a:extLst>
              </p:cNvPr>
              <p:cNvSpPr txBox="1"/>
              <p:nvPr/>
            </p:nvSpPr>
            <p:spPr>
              <a:xfrm>
                <a:off x="1464373" y="2125445"/>
                <a:ext cx="1459050" cy="878888"/>
              </a:xfrm>
              <a:prstGeom prst="rect">
                <a:avLst/>
              </a:prstGeom>
              <a:noFill/>
            </p:spPr>
            <p:txBody>
              <a:bodyPr wrap="none" lIns="91438" tIns="45719" rIns="91438" bIns="35999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b="1" dirty="0">
                    <a:solidFill>
                      <a:srgbClr val="222831"/>
                    </a:solidFill>
                    <a:latin typeface="위메프" panose="020B0600000101010101" pitchFamily="50" charset="-127"/>
                    <a:ea typeface="위메프" panose="020B0600000101010101" pitchFamily="50" charset="-127"/>
                  </a:rPr>
                  <a:t>01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b="1" dirty="0">
                    <a:solidFill>
                      <a:srgbClr val="222831"/>
                    </a:solidFill>
                    <a:latin typeface="위메프" panose="020B0600000101010101" pitchFamily="50" charset="-127"/>
                    <a:ea typeface="위메프" panose="020B0600000101010101" pitchFamily="50" charset="-127"/>
                  </a:rPr>
                  <a:t>INTRODUCE</a:t>
                </a:r>
                <a:endParaRPr lang="ko-KR" altLang="en-US" b="1" dirty="0">
                  <a:solidFill>
                    <a:srgbClr val="222831"/>
                  </a:solidFill>
                  <a:latin typeface="위메프" panose="020B0600000101010101" pitchFamily="50" charset="-127"/>
                  <a:ea typeface="위메프" panose="020B0600000101010101" pitchFamily="50" charset="-12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7BAC2FB-3E74-45C3-9D37-4D348255BB2F}"/>
                  </a:ext>
                </a:extLst>
              </p:cNvPr>
              <p:cNvSpPr txBox="1"/>
              <p:nvPr/>
            </p:nvSpPr>
            <p:spPr>
              <a:xfrm>
                <a:off x="1353343" y="3400765"/>
                <a:ext cx="1704309" cy="896718"/>
              </a:xfrm>
              <a:prstGeom prst="rect">
                <a:avLst/>
              </a:prstGeom>
              <a:noFill/>
            </p:spPr>
            <p:txBody>
              <a:bodyPr wrap="none" lIns="91438" tIns="45719" rIns="91438" bIns="45719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I. 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경복궁 소개</a:t>
                </a:r>
                <a:endPara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II. 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요구사항 및 분석</a:t>
                </a:r>
                <a:endPara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III. 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홈페이지 방문자 분석</a:t>
                </a:r>
              </a:p>
            </p:txBody>
          </p: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DFEECCF9-1C44-4575-BF26-56474A1034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04379" y="3138048"/>
                <a:ext cx="2202239" cy="0"/>
              </a:xfrm>
              <a:prstGeom prst="line">
                <a:avLst/>
              </a:prstGeom>
              <a:ln>
                <a:solidFill>
                  <a:srgbClr val="EAEAEA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485C77A-BE6B-45F3-9695-92C65916C610}"/>
              </a:ext>
            </a:extLst>
          </p:cNvPr>
          <p:cNvGrpSpPr/>
          <p:nvPr/>
        </p:nvGrpSpPr>
        <p:grpSpPr>
          <a:xfrm>
            <a:off x="3555132" y="1722022"/>
            <a:ext cx="2382468" cy="3401330"/>
            <a:chOff x="1014263" y="1715709"/>
            <a:chExt cx="2382468" cy="3401330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335FF2C6-5540-4EFC-B866-592B70A45BA3}"/>
                </a:ext>
              </a:extLst>
            </p:cNvPr>
            <p:cNvGrpSpPr/>
            <p:nvPr/>
          </p:nvGrpSpPr>
          <p:grpSpPr>
            <a:xfrm>
              <a:off x="2122367" y="1715709"/>
              <a:ext cx="166257" cy="299972"/>
              <a:chOff x="2115068" y="1708176"/>
              <a:chExt cx="166257" cy="299972"/>
            </a:xfrm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77EF6BA5-68F0-4C7B-A10F-AA258F33F72A}"/>
                  </a:ext>
                </a:extLst>
              </p:cNvPr>
              <p:cNvSpPr/>
              <p:nvPr/>
            </p:nvSpPr>
            <p:spPr>
              <a:xfrm>
                <a:off x="2115068" y="1708176"/>
                <a:ext cx="166257" cy="166257"/>
              </a:xfrm>
              <a:prstGeom prst="ellipse">
                <a:avLst/>
              </a:prstGeom>
              <a:noFill/>
              <a:ln w="15875">
                <a:solidFill>
                  <a:srgbClr val="EEEEEE"/>
                </a:solidFill>
              </a:ln>
              <a:effectLst>
                <a:outerShdw blurRad="50800" dist="12700" dir="2700000" algn="ctr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5E5EDFFC-A3A4-4F15-B120-A552667142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98460" y="1874795"/>
                <a:ext cx="0" cy="133353"/>
              </a:xfrm>
              <a:prstGeom prst="line">
                <a:avLst/>
              </a:prstGeom>
              <a:ln w="15875">
                <a:solidFill>
                  <a:srgbClr val="EEEEEE"/>
                </a:solidFill>
              </a:ln>
              <a:effectLst>
                <a:outerShdw blurRad="50800" dist="12700" dir="2700000" algn="ctr" rotWithShape="0">
                  <a:srgbClr val="000000">
                    <a:alpha val="42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E2B936B9-A34C-4CBE-9F0E-71ED4F3D2FFD}"/>
                </a:ext>
              </a:extLst>
            </p:cNvPr>
            <p:cNvGrpSpPr/>
            <p:nvPr/>
          </p:nvGrpSpPr>
          <p:grpSpPr>
            <a:xfrm>
              <a:off x="1014263" y="2008148"/>
              <a:ext cx="2382468" cy="3108891"/>
              <a:chOff x="1014263" y="2008148"/>
              <a:chExt cx="2382468" cy="3108891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171A1EED-F4B2-4CA5-9C4C-D3C19D62DBAA}"/>
                  </a:ext>
                </a:extLst>
              </p:cNvPr>
              <p:cNvSpPr/>
              <p:nvPr/>
            </p:nvSpPr>
            <p:spPr>
              <a:xfrm>
                <a:off x="1014263" y="2008148"/>
                <a:ext cx="2382468" cy="31088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01600" dist="38100" dir="2700000" algn="t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>
                <a:defPPr>
                  <a:defRPr lang="ko-KR"/>
                </a:defPPr>
                <a:lvl1pPr marL="0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19488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38977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558465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077952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597440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116929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636417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155905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C7FE99DF-57D5-4873-BEB7-387E029EE6ED}"/>
                  </a:ext>
                </a:extLst>
              </p:cNvPr>
              <p:cNvSpPr txBox="1"/>
              <p:nvPr/>
            </p:nvSpPr>
            <p:spPr>
              <a:xfrm>
                <a:off x="1090396" y="2125445"/>
                <a:ext cx="2207010" cy="878888"/>
              </a:xfrm>
              <a:prstGeom prst="rect">
                <a:avLst/>
              </a:prstGeom>
              <a:noFill/>
            </p:spPr>
            <p:txBody>
              <a:bodyPr wrap="none" lIns="91438" tIns="45719" rIns="91438" bIns="35999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b="1" dirty="0">
                    <a:solidFill>
                      <a:srgbClr val="222831"/>
                    </a:solidFill>
                    <a:latin typeface="위메프" panose="020B0600000101010101" pitchFamily="50" charset="-127"/>
                    <a:ea typeface="위메프" panose="020B0600000101010101" pitchFamily="50" charset="-127"/>
                  </a:rPr>
                  <a:t>02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b="1" dirty="0">
                    <a:solidFill>
                      <a:srgbClr val="222831"/>
                    </a:solidFill>
                    <a:latin typeface="위메프" panose="020B0600000101010101" pitchFamily="50" charset="-127"/>
                    <a:ea typeface="위메프" panose="020B0600000101010101" pitchFamily="50" charset="-127"/>
                  </a:rPr>
                  <a:t>TARGET ANALYSIS</a:t>
                </a:r>
                <a:endParaRPr lang="ko-KR" altLang="en-US" b="1" dirty="0">
                  <a:solidFill>
                    <a:srgbClr val="222831"/>
                  </a:solidFill>
                  <a:latin typeface="위메프" panose="020B0600000101010101" pitchFamily="50" charset="-127"/>
                  <a:ea typeface="위메프" panose="020B0600000101010101" pitchFamily="50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A5AE6ECA-7C4C-4ADB-859E-8BA091755316}"/>
                  </a:ext>
                </a:extLst>
              </p:cNvPr>
              <p:cNvSpPr txBox="1"/>
              <p:nvPr/>
            </p:nvSpPr>
            <p:spPr>
              <a:xfrm>
                <a:off x="1674970" y="3400765"/>
                <a:ext cx="894793" cy="619719"/>
              </a:xfrm>
              <a:prstGeom prst="rect">
                <a:avLst/>
              </a:prstGeom>
              <a:noFill/>
            </p:spPr>
            <p:txBody>
              <a:bodyPr wrap="none" lIns="91438" tIns="45719" rIns="91438" bIns="45719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I. 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타겟 설정</a:t>
                </a:r>
                <a:endPara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II. 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페르소나</a:t>
                </a:r>
              </a:p>
            </p:txBody>
          </p: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D8D10D8E-6642-43D1-AEDC-9E5F8C083A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04379" y="3138048"/>
                <a:ext cx="2202239" cy="0"/>
              </a:xfrm>
              <a:prstGeom prst="line">
                <a:avLst/>
              </a:prstGeom>
              <a:ln>
                <a:solidFill>
                  <a:srgbClr val="EAEAEA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675B464B-B04C-4B77-A060-0890364ABDB0}"/>
              </a:ext>
            </a:extLst>
          </p:cNvPr>
          <p:cNvGrpSpPr/>
          <p:nvPr/>
        </p:nvGrpSpPr>
        <p:grpSpPr>
          <a:xfrm>
            <a:off x="6254400" y="1734648"/>
            <a:ext cx="2382468" cy="3401330"/>
            <a:chOff x="1014263" y="1715709"/>
            <a:chExt cx="2382468" cy="3401330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C23DA6F6-8E29-4154-89E4-490407D15E4A}"/>
                </a:ext>
              </a:extLst>
            </p:cNvPr>
            <p:cNvGrpSpPr/>
            <p:nvPr/>
          </p:nvGrpSpPr>
          <p:grpSpPr>
            <a:xfrm>
              <a:off x="2122367" y="1715709"/>
              <a:ext cx="166257" cy="299972"/>
              <a:chOff x="2115068" y="1708176"/>
              <a:chExt cx="166257" cy="299972"/>
            </a:xfrm>
          </p:grpSpPr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A0EA2954-966E-4A5F-98E2-C88CBA8FECA8}"/>
                  </a:ext>
                </a:extLst>
              </p:cNvPr>
              <p:cNvSpPr/>
              <p:nvPr/>
            </p:nvSpPr>
            <p:spPr>
              <a:xfrm>
                <a:off x="2115068" y="1708176"/>
                <a:ext cx="166257" cy="166257"/>
              </a:xfrm>
              <a:prstGeom prst="ellipse">
                <a:avLst/>
              </a:prstGeom>
              <a:noFill/>
              <a:ln w="15875">
                <a:solidFill>
                  <a:srgbClr val="EEEEEE"/>
                </a:solidFill>
              </a:ln>
              <a:effectLst>
                <a:outerShdw blurRad="50800" dist="12700" dir="2700000" algn="ctr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3B73EF74-22BA-4221-93E1-22D5C945FB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98460" y="1874795"/>
                <a:ext cx="0" cy="133353"/>
              </a:xfrm>
              <a:prstGeom prst="line">
                <a:avLst/>
              </a:prstGeom>
              <a:ln w="15875">
                <a:solidFill>
                  <a:srgbClr val="EEEEEE"/>
                </a:solidFill>
              </a:ln>
              <a:effectLst>
                <a:outerShdw blurRad="50800" dist="12700" dir="2700000" algn="ctr" rotWithShape="0">
                  <a:srgbClr val="000000">
                    <a:alpha val="42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11A3ED-56A0-408E-8684-4AD3F59D18CE}"/>
                </a:ext>
              </a:extLst>
            </p:cNvPr>
            <p:cNvGrpSpPr/>
            <p:nvPr/>
          </p:nvGrpSpPr>
          <p:grpSpPr>
            <a:xfrm>
              <a:off x="1014263" y="2008148"/>
              <a:ext cx="2382468" cy="3108891"/>
              <a:chOff x="1014263" y="2008148"/>
              <a:chExt cx="2382468" cy="3108891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F1D49FE3-9E8D-4972-AC30-E29F28942612}"/>
                  </a:ext>
                </a:extLst>
              </p:cNvPr>
              <p:cNvSpPr/>
              <p:nvPr/>
            </p:nvSpPr>
            <p:spPr>
              <a:xfrm>
                <a:off x="1014263" y="2008148"/>
                <a:ext cx="2382468" cy="31088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01600" dist="38100" dir="2700000" algn="t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>
                <a:defPPr>
                  <a:defRPr lang="ko-KR"/>
                </a:defPPr>
                <a:lvl1pPr marL="0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519488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038977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558465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077952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597440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3116929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636417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4155905" algn="l" defTabSz="1038977" rtl="0" eaLnBrk="1" latinLnBrk="1" hangingPunct="1">
                  <a:defRPr sz="20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B881EB6C-0427-417D-9625-AD4A3ECA9BBA}"/>
                  </a:ext>
                </a:extLst>
              </p:cNvPr>
              <p:cNvSpPr txBox="1"/>
              <p:nvPr/>
            </p:nvSpPr>
            <p:spPr>
              <a:xfrm>
                <a:off x="1175035" y="2125445"/>
                <a:ext cx="2037733" cy="878888"/>
              </a:xfrm>
              <a:prstGeom prst="rect">
                <a:avLst/>
              </a:prstGeom>
              <a:noFill/>
            </p:spPr>
            <p:txBody>
              <a:bodyPr wrap="none" lIns="91438" tIns="45719" rIns="91438" bIns="35999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b="1" dirty="0">
                    <a:solidFill>
                      <a:srgbClr val="222831"/>
                    </a:solidFill>
                    <a:latin typeface="위메프" panose="020B0600000101010101" pitchFamily="50" charset="-127"/>
                    <a:ea typeface="위메프" panose="020B0600000101010101" pitchFamily="50" charset="-127"/>
                  </a:rPr>
                  <a:t>03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b="1" dirty="0">
                    <a:solidFill>
                      <a:srgbClr val="222831"/>
                    </a:solidFill>
                    <a:latin typeface="위메프" panose="020B0600000101010101" pitchFamily="50" charset="-127"/>
                    <a:ea typeface="위메프" panose="020B0600000101010101" pitchFamily="50" charset="-127"/>
                  </a:rPr>
                  <a:t>BENCH MARKING</a:t>
                </a:r>
                <a:endParaRPr lang="ko-KR" altLang="en-US" b="1" dirty="0">
                  <a:solidFill>
                    <a:srgbClr val="222831"/>
                  </a:solidFill>
                  <a:latin typeface="위메프" panose="020B0600000101010101" pitchFamily="50" charset="-127"/>
                  <a:ea typeface="위메프" panose="020B0600000101010101" pitchFamily="50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445A9CC-F0F0-47D0-A2CF-1F73E2A949AC}"/>
                  </a:ext>
                </a:extLst>
              </p:cNvPr>
              <p:cNvSpPr txBox="1"/>
              <p:nvPr/>
            </p:nvSpPr>
            <p:spPr>
              <a:xfrm>
                <a:off x="1259564" y="3388139"/>
                <a:ext cx="1891861" cy="1450716"/>
              </a:xfrm>
              <a:prstGeom prst="rect">
                <a:avLst/>
              </a:prstGeom>
              <a:noFill/>
            </p:spPr>
            <p:txBody>
              <a:bodyPr wrap="none" lIns="91438" tIns="45719" rIns="91438" bIns="45719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I. 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자사홈페이지 분석</a:t>
                </a:r>
                <a:endPara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II. 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자사홈페이지 장점</a:t>
                </a: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·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단점</a:t>
                </a:r>
                <a:endPara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III. 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타사홈페이지 분석</a:t>
                </a:r>
                <a:endPara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VI. 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타사홈페이지 장점</a:t>
                </a: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·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단점</a:t>
                </a:r>
                <a:endPara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V. SWOT</a:t>
                </a:r>
                <a:r>
                  <a:rPr lang="ko-KR" altLang="en-US" sz="1200" dirty="0">
                    <a:solidFill>
                      <a:srgbClr val="393E46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분석</a:t>
                </a:r>
                <a:endPara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1930193F-BB0B-4B33-B518-0718B309AD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04379" y="3138048"/>
                <a:ext cx="2202239" cy="0"/>
              </a:xfrm>
              <a:prstGeom prst="line">
                <a:avLst/>
              </a:prstGeom>
              <a:ln>
                <a:solidFill>
                  <a:srgbClr val="EAEAEA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5E051C53-DB88-4D52-B216-A1D692216932}"/>
              </a:ext>
            </a:extLst>
          </p:cNvPr>
          <p:cNvGrpSpPr/>
          <p:nvPr/>
        </p:nvGrpSpPr>
        <p:grpSpPr>
          <a:xfrm>
            <a:off x="8953669" y="1734648"/>
            <a:ext cx="2382468" cy="3401330"/>
            <a:chOff x="8953669" y="1734648"/>
            <a:chExt cx="2382468" cy="3401330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AA1A897E-60BB-47B7-BC55-10DB8EA8ED57}"/>
                </a:ext>
              </a:extLst>
            </p:cNvPr>
            <p:cNvGrpSpPr/>
            <p:nvPr/>
          </p:nvGrpSpPr>
          <p:grpSpPr>
            <a:xfrm>
              <a:off x="8953669" y="1734648"/>
              <a:ext cx="2382468" cy="3401330"/>
              <a:chOff x="1014263" y="1715709"/>
              <a:chExt cx="2382468" cy="3401330"/>
            </a:xfrm>
          </p:grpSpPr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A72828F4-365B-4169-A5D4-4B2583984E7C}"/>
                  </a:ext>
                </a:extLst>
              </p:cNvPr>
              <p:cNvGrpSpPr/>
              <p:nvPr/>
            </p:nvGrpSpPr>
            <p:grpSpPr>
              <a:xfrm>
                <a:off x="2122367" y="1715709"/>
                <a:ext cx="166257" cy="299972"/>
                <a:chOff x="2115068" y="1708176"/>
                <a:chExt cx="166257" cy="299972"/>
              </a:xfrm>
            </p:grpSpPr>
            <p:sp>
              <p:nvSpPr>
                <p:cNvPr id="58" name="타원 57">
                  <a:extLst>
                    <a:ext uri="{FF2B5EF4-FFF2-40B4-BE49-F238E27FC236}">
                      <a16:creationId xmlns:a16="http://schemas.microsoft.com/office/drawing/2014/main" id="{E507B359-E61B-4C79-A66E-103392F146A5}"/>
                    </a:ext>
                  </a:extLst>
                </p:cNvPr>
                <p:cNvSpPr/>
                <p:nvPr/>
              </p:nvSpPr>
              <p:spPr>
                <a:xfrm>
                  <a:off x="2115068" y="1708176"/>
                  <a:ext cx="166257" cy="166257"/>
                </a:xfrm>
                <a:prstGeom prst="ellipse">
                  <a:avLst/>
                </a:prstGeom>
                <a:noFill/>
                <a:ln w="15875">
                  <a:solidFill>
                    <a:srgbClr val="EEEEEE"/>
                  </a:solidFill>
                </a:ln>
                <a:effectLst>
                  <a:outerShdw blurRad="50800" dist="12700" dir="2700000" algn="ctr" rotWithShape="0">
                    <a:schemeClr val="tx1">
                      <a:alpha val="4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6016FE55-8792-4CCC-8F83-0508F5A211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98460" y="1874795"/>
                  <a:ext cx="0" cy="133353"/>
                </a:xfrm>
                <a:prstGeom prst="line">
                  <a:avLst/>
                </a:prstGeom>
                <a:ln w="15875">
                  <a:solidFill>
                    <a:srgbClr val="EEEEEE"/>
                  </a:solidFill>
                </a:ln>
                <a:effectLst>
                  <a:outerShdw blurRad="50800" dist="12700" dir="2700000" algn="ctr" rotWithShape="0">
                    <a:srgbClr val="000000">
                      <a:alpha val="42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4ED98B69-92B3-437C-B451-486BFC60E723}"/>
                  </a:ext>
                </a:extLst>
              </p:cNvPr>
              <p:cNvGrpSpPr/>
              <p:nvPr/>
            </p:nvGrpSpPr>
            <p:grpSpPr>
              <a:xfrm>
                <a:off x="1014263" y="2008148"/>
                <a:ext cx="2382468" cy="3108891"/>
                <a:chOff x="1014263" y="2008148"/>
                <a:chExt cx="2382468" cy="3108891"/>
              </a:xfrm>
            </p:grpSpPr>
            <p:sp>
              <p:nvSpPr>
                <p:cNvPr id="54" name="직사각형 53">
                  <a:extLst>
                    <a:ext uri="{FF2B5EF4-FFF2-40B4-BE49-F238E27FC236}">
                      <a16:creationId xmlns:a16="http://schemas.microsoft.com/office/drawing/2014/main" id="{9223D04D-45C0-430B-B5E5-777FA79CDEF4}"/>
                    </a:ext>
                  </a:extLst>
                </p:cNvPr>
                <p:cNvSpPr/>
                <p:nvPr/>
              </p:nvSpPr>
              <p:spPr>
                <a:xfrm>
                  <a:off x="1014263" y="2008148"/>
                  <a:ext cx="2382468" cy="31088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01600" dist="38100" dir="2700000" algn="tl" rotWithShape="0">
                    <a:prstClr val="black">
                      <a:alpha val="2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38" tIns="45719" rIns="91438" bIns="45719" rtlCol="0" anchor="ctr"/>
                <a:lstStyle>
                  <a:defPPr>
                    <a:defRPr lang="ko-KR"/>
                  </a:defPPr>
                  <a:lvl1pPr marL="0" algn="l" defTabSz="1038977" rtl="0" eaLnBrk="1" latinLnBrk="1" hangingPunct="1"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519488" algn="l" defTabSz="1038977" rtl="0" eaLnBrk="1" latinLnBrk="1" hangingPunct="1"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1038977" algn="l" defTabSz="1038977" rtl="0" eaLnBrk="1" latinLnBrk="1" hangingPunct="1"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558465" algn="l" defTabSz="1038977" rtl="0" eaLnBrk="1" latinLnBrk="1" hangingPunct="1"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77952" algn="l" defTabSz="1038977" rtl="0" eaLnBrk="1" latinLnBrk="1" hangingPunct="1"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97440" algn="l" defTabSz="1038977" rtl="0" eaLnBrk="1" latinLnBrk="1" hangingPunct="1"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3116929" algn="l" defTabSz="1038977" rtl="0" eaLnBrk="1" latinLnBrk="1" hangingPunct="1"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636417" algn="l" defTabSz="1038977" rtl="0" eaLnBrk="1" latinLnBrk="1" hangingPunct="1"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4155905" algn="l" defTabSz="1038977" rtl="0" eaLnBrk="1" latinLnBrk="1" hangingPunct="1">
                    <a:defRPr sz="20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dirty="0"/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A3C88240-DFB7-4F50-A019-0DBE62E4A1DF}"/>
                    </a:ext>
                  </a:extLst>
                </p:cNvPr>
                <p:cNvSpPr txBox="1"/>
                <p:nvPr/>
              </p:nvSpPr>
              <p:spPr>
                <a:xfrm>
                  <a:off x="1018709" y="2125445"/>
                  <a:ext cx="2350384" cy="878888"/>
                </a:xfrm>
                <a:prstGeom prst="rect">
                  <a:avLst/>
                </a:prstGeom>
                <a:noFill/>
              </p:spPr>
              <p:txBody>
                <a:bodyPr wrap="none" lIns="91438" tIns="45719" rIns="91438" bIns="35999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b="1" dirty="0">
                      <a:solidFill>
                        <a:srgbClr val="222831"/>
                      </a:solidFill>
                      <a:latin typeface="위메프" panose="020B0600000101010101" pitchFamily="50" charset="-127"/>
                      <a:ea typeface="위메프" panose="020B0600000101010101" pitchFamily="50" charset="-127"/>
                    </a:rPr>
                    <a:t>04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ko-KR" b="1" dirty="0">
                      <a:solidFill>
                        <a:srgbClr val="222831"/>
                      </a:solidFill>
                      <a:latin typeface="위메프" panose="020B0600000101010101" pitchFamily="50" charset="-127"/>
                      <a:ea typeface="위메프" panose="020B0600000101010101" pitchFamily="50" charset="-127"/>
                    </a:rPr>
                    <a:t>RENEWAL CONCEPT</a:t>
                  </a:r>
                  <a:endParaRPr lang="ko-KR" altLang="en-US" b="1" dirty="0">
                    <a:solidFill>
                      <a:srgbClr val="222831"/>
                    </a:solidFill>
                    <a:latin typeface="위메프" panose="020B0600000101010101" pitchFamily="50" charset="-127"/>
                    <a:ea typeface="위메프" panose="020B0600000101010101" pitchFamily="50" charset="-127"/>
                  </a:endParaRPr>
                </a:p>
              </p:txBody>
            </p:sp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E7C5087B-1652-4148-BF6B-0F76BF4827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04379" y="3138048"/>
                  <a:ext cx="2202239" cy="0"/>
                </a:xfrm>
                <a:prstGeom prst="line">
                  <a:avLst/>
                </a:prstGeom>
                <a:ln>
                  <a:solidFill>
                    <a:srgbClr val="EAEAEA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D46A781-E093-452C-A953-DD0B90594F1B}"/>
                </a:ext>
              </a:extLst>
            </p:cNvPr>
            <p:cNvSpPr txBox="1"/>
            <p:nvPr/>
          </p:nvSpPr>
          <p:spPr>
            <a:xfrm>
              <a:off x="9335454" y="3407078"/>
              <a:ext cx="1452638" cy="1450716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I. </a:t>
              </a:r>
              <a:r>
                <a:rPr lang="ko-KR" altLang="en-US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구체적인 구현방안</a:t>
              </a:r>
              <a:endParaRPr lang="en-US" altLang="ko-KR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II. </a:t>
              </a:r>
              <a:r>
                <a:rPr lang="ko-KR" altLang="en-US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아이디어 스케치</a:t>
              </a:r>
              <a:endParaRPr lang="en-US" altLang="ko-KR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III. </a:t>
              </a:r>
              <a:r>
                <a:rPr lang="ko-KR" altLang="en-US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와이어 프레임</a:t>
              </a:r>
              <a:endParaRPr lang="en-US" altLang="ko-KR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VI. </a:t>
              </a:r>
              <a:r>
                <a:rPr lang="ko-KR" altLang="en-US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사이트 맵</a:t>
              </a:r>
              <a:endParaRPr lang="en-US" altLang="ko-KR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V. </a:t>
              </a:r>
              <a:r>
                <a:rPr lang="ko-KR" altLang="en-US" sz="1200" dirty="0">
                  <a:solidFill>
                    <a:srgbClr val="393E46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스토리보드</a:t>
              </a:r>
              <a:endParaRPr lang="en-US" altLang="ko-KR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08A60B89-E62A-42AB-A330-3D024D016F53}"/>
              </a:ext>
            </a:extLst>
          </p:cNvPr>
          <p:cNvSpPr txBox="1"/>
          <p:nvPr/>
        </p:nvSpPr>
        <p:spPr>
          <a:xfrm>
            <a:off x="500682" y="796039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D72323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CONTENTS</a:t>
            </a:r>
            <a:endParaRPr lang="ko-KR" altLang="en-US" dirty="0">
              <a:solidFill>
                <a:srgbClr val="D72323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2486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75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75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75" decel="10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7613" y="1638580"/>
            <a:ext cx="4114801" cy="2746819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(2/3)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GNB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 내려오는 </a:t>
              </a:r>
              <a:r>
                <a:rPr lang="en-US" altLang="ko-KR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sub page link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들과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위치가 맞지 않아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불편하다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37BA3B6-62B6-4A8A-B0FE-EF639B0E2DA5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8779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7613" y="1638580"/>
            <a:ext cx="4114801" cy="2746819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(2/3)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GNB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 내려오는 </a:t>
              </a:r>
              <a:r>
                <a:rPr lang="en-US" altLang="ko-KR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sub page link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들과</a:t>
              </a:r>
              <a:endParaRPr lang="en-US" altLang="ko-KR" sz="15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b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위치가 맞지 않아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불편하다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A7A6B57-4D34-40E2-8529-6B5F88B0B273}"/>
              </a:ext>
            </a:extLst>
          </p:cNvPr>
          <p:cNvSpPr txBox="1"/>
          <p:nvPr/>
        </p:nvSpPr>
        <p:spPr>
          <a:xfrm>
            <a:off x="1356647" y="4038203"/>
            <a:ext cx="4280756" cy="751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b="1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▶</a:t>
            </a:r>
            <a:r>
              <a:rPr lang="en-US" altLang="ko-KR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해당하는 </a:t>
            </a:r>
            <a:r>
              <a:rPr lang="en-US" altLang="ko-KR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GNB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부분 바로 아래에 올 수 있도록</a:t>
            </a:r>
            <a:endParaRPr lang="en-US" altLang="ko-KR" sz="15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로고와 </a:t>
            </a:r>
            <a:r>
              <a:rPr lang="en-US" altLang="ko-KR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GNB</a:t>
            </a:r>
            <a:r>
              <a: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위치를 조정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281F4C-D921-48D0-A9E2-5D278B5A0895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73492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22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76301" y="1746089"/>
            <a:ext cx="4286113" cy="263720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874787"/>
            <a:chOff x="663644" y="5136773"/>
            <a:chExt cx="3970646" cy="87478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(3/3)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40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GNB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배경색으로 인해 </a:t>
              </a:r>
              <a:r>
                <a:rPr lang="en-US" altLang="ko-KR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content</a:t>
              </a: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 가려져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보임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456F513-7191-4AB1-98C9-8FCAF063B626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11537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23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76301" y="1746089"/>
            <a:ext cx="4286113" cy="263720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874787"/>
            <a:chOff x="663644" y="5136773"/>
            <a:chExt cx="3970646" cy="87478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(3/3)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40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GNB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배경색으로 인해 </a:t>
              </a:r>
              <a:r>
                <a:rPr lang="en-US" altLang="ko-KR" sz="1500" b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content</a:t>
              </a:r>
              <a:r>
                <a:rPr lang="ko-KR" altLang="en-US" sz="1500" b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 가려져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보임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AC267A7-62C3-457C-836F-ED32D5AD87C5}"/>
              </a:ext>
            </a:extLst>
          </p:cNvPr>
          <p:cNvSpPr txBox="1"/>
          <p:nvPr/>
        </p:nvSpPr>
        <p:spPr>
          <a:xfrm>
            <a:off x="1356647" y="3702643"/>
            <a:ext cx="4280756" cy="751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b="1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▶</a:t>
            </a:r>
            <a:r>
              <a:rPr lang="en-US" altLang="ko-KR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Big visual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가리지 않기 위해 초기 </a:t>
            </a:r>
            <a:r>
              <a: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배경색을 제거</a:t>
            </a:r>
            <a:endParaRPr lang="en-US" altLang="ko-KR" sz="1500" b="1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b="1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하고 </a:t>
            </a:r>
            <a:r>
              <a:rPr lang="en-US" altLang="ko-KR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hover</a:t>
            </a:r>
            <a:r>
              <a: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 배경색이 생기도록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B885C1-4EEE-4246-80E7-210FAEE40A62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710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24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972F73A-8F19-40F7-9E14-E419E18DE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23501" y="1293589"/>
            <a:ext cx="4975186" cy="4609598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5EEC8FC3-2ADA-4A81-BF8D-7769BA2AB19E}"/>
              </a:ext>
            </a:extLst>
          </p:cNvPr>
          <p:cNvGrpSpPr/>
          <p:nvPr/>
        </p:nvGrpSpPr>
        <p:grpSpPr>
          <a:xfrm>
            <a:off x="977649" y="2932798"/>
            <a:ext cx="4127092" cy="2970389"/>
            <a:chOff x="977649" y="2932798"/>
            <a:chExt cx="4127092" cy="2970389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CCB30106-F18E-4393-8BEB-6822B90D8EB4}"/>
                </a:ext>
              </a:extLst>
            </p:cNvPr>
            <p:cNvGrpSpPr/>
            <p:nvPr/>
          </p:nvGrpSpPr>
          <p:grpSpPr>
            <a:xfrm>
              <a:off x="1134095" y="4767634"/>
              <a:ext cx="3970646" cy="1135553"/>
              <a:chOff x="663644" y="5024701"/>
              <a:chExt cx="3970646" cy="1135553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1F063575-BEC2-4275-B414-EDBFF001C4DE}"/>
                  </a:ext>
                </a:extLst>
              </p:cNvPr>
              <p:cNvSpPr txBox="1"/>
              <p:nvPr/>
            </p:nvSpPr>
            <p:spPr>
              <a:xfrm>
                <a:off x="663644" y="5024701"/>
                <a:ext cx="397064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>
                    <a:solidFill>
                      <a:schemeClr val="bg1">
                        <a:lumMod val="75000"/>
                      </a:schemeClr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Font</a:t>
                </a:r>
                <a:endPara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CA222314-1731-4CEB-B25A-2000192E2387}"/>
                  </a:ext>
                </a:extLst>
              </p:cNvPr>
              <p:cNvSpPr txBox="1"/>
              <p:nvPr/>
            </p:nvSpPr>
            <p:spPr>
              <a:xfrm>
                <a:off x="663644" y="5606256"/>
                <a:ext cx="3970646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Font family: Noto Sans Kr</a:t>
                </a:r>
              </a:p>
              <a:p>
                <a:r>
                  <a:rPr lang="en-US" altLang="ko-KR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Font size: 13 ~ 23px</a:t>
                </a:r>
                <a:endParaRPr lang="ko-KR" altLang="en-US" sz="1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153B369-1C71-40FF-AB43-47BBBCC5F2EA}"/>
                </a:ext>
              </a:extLst>
            </p:cNvPr>
            <p:cNvSpPr/>
            <p:nvPr/>
          </p:nvSpPr>
          <p:spPr>
            <a:xfrm>
              <a:off x="1193313" y="3467477"/>
              <a:ext cx="796971" cy="796971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MAIN</a:t>
              </a:r>
              <a:endParaRPr lang="ko-KR" altLang="en-US" sz="15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B445D3B-660A-4C01-B759-07B1705844DE}"/>
                </a:ext>
              </a:extLst>
            </p:cNvPr>
            <p:cNvSpPr txBox="1"/>
            <p:nvPr/>
          </p:nvSpPr>
          <p:spPr>
            <a:xfrm>
              <a:off x="1134095" y="2932798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Color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73D80C1E-E7B0-42DB-94D2-84E72FE0B832}"/>
                </a:ext>
              </a:extLst>
            </p:cNvPr>
            <p:cNvSpPr/>
            <p:nvPr/>
          </p:nvSpPr>
          <p:spPr>
            <a:xfrm>
              <a:off x="2258621" y="3467477"/>
              <a:ext cx="796971" cy="796971"/>
            </a:xfrm>
            <a:prstGeom prst="rect">
              <a:avLst/>
            </a:prstGeom>
            <a:solidFill>
              <a:srgbClr val="7778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SUB</a:t>
              </a:r>
              <a:endParaRPr lang="ko-KR" altLang="en-US" sz="15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460D94F-7668-49D1-9920-205A91C13090}"/>
                </a:ext>
              </a:extLst>
            </p:cNvPr>
            <p:cNvSpPr txBox="1"/>
            <p:nvPr/>
          </p:nvSpPr>
          <p:spPr>
            <a:xfrm>
              <a:off x="977649" y="4358073"/>
              <a:ext cx="122829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#FFFFFF</a:t>
              </a:r>
              <a:endParaRPr lang="ko-KR" altLang="en-US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7105E54-829D-4388-AC53-0FD01CC855B8}"/>
                </a:ext>
              </a:extLst>
            </p:cNvPr>
            <p:cNvSpPr txBox="1"/>
            <p:nvPr/>
          </p:nvSpPr>
          <p:spPr>
            <a:xfrm>
              <a:off x="2042957" y="4358073"/>
              <a:ext cx="122829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rgbClr val="77787F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#77787F</a:t>
              </a:r>
              <a:endParaRPr lang="ko-KR" altLang="en-US" sz="1500" dirty="0">
                <a:solidFill>
                  <a:srgbClr val="77787F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5388B700-47B9-4B90-9A50-39BBC26B0518}"/>
                </a:ext>
              </a:extLst>
            </p:cNvPr>
            <p:cNvSpPr/>
            <p:nvPr/>
          </p:nvSpPr>
          <p:spPr>
            <a:xfrm>
              <a:off x="3296334" y="4078444"/>
              <a:ext cx="394937" cy="39493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POINT</a:t>
              </a:r>
              <a:endParaRPr lang="ko-KR" altLang="en-US" sz="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B9E9273-1064-49BF-A3BF-B6CC821F8010}"/>
                </a:ext>
              </a:extLst>
            </p:cNvPr>
            <p:cNvSpPr txBox="1"/>
            <p:nvPr/>
          </p:nvSpPr>
          <p:spPr>
            <a:xfrm>
              <a:off x="3189462" y="4501265"/>
              <a:ext cx="60868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" dirty="0">
                  <a:solidFill>
                    <a:srgbClr val="888888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#888888</a:t>
              </a:r>
              <a:endParaRPr lang="ko-KR" altLang="en-US" sz="600" dirty="0">
                <a:solidFill>
                  <a:srgbClr val="88888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968445B-3BA2-4EB4-B18F-60FAA23AA2B1}"/>
                </a:ext>
              </a:extLst>
            </p:cNvPr>
            <p:cNvSpPr/>
            <p:nvPr/>
          </p:nvSpPr>
          <p:spPr>
            <a:xfrm>
              <a:off x="3810921" y="4078444"/>
              <a:ext cx="394937" cy="394937"/>
            </a:xfrm>
            <a:prstGeom prst="rect">
              <a:avLst/>
            </a:prstGeom>
            <a:solidFill>
              <a:srgbClr val="1381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POINT</a:t>
              </a:r>
              <a:endParaRPr lang="ko-KR" altLang="en-US" sz="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8E516FC-4BCB-4D4C-9A9F-23DCC01943C7}"/>
                </a:ext>
              </a:extLst>
            </p:cNvPr>
            <p:cNvSpPr txBox="1"/>
            <p:nvPr/>
          </p:nvSpPr>
          <p:spPr>
            <a:xfrm>
              <a:off x="3704049" y="4501265"/>
              <a:ext cx="60868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" dirty="0">
                  <a:solidFill>
                    <a:srgbClr val="138178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#138178</a:t>
              </a:r>
              <a:endParaRPr lang="ko-KR" altLang="en-US" sz="600" dirty="0">
                <a:solidFill>
                  <a:srgbClr val="13817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EFDEE4E4-433B-40E2-9D48-945B4496A69C}"/>
                </a:ext>
              </a:extLst>
            </p:cNvPr>
            <p:cNvSpPr/>
            <p:nvPr/>
          </p:nvSpPr>
          <p:spPr>
            <a:xfrm>
              <a:off x="3295994" y="3467477"/>
              <a:ext cx="394937" cy="394937"/>
            </a:xfrm>
            <a:prstGeom prst="rect">
              <a:avLst/>
            </a:prstGeom>
            <a:solidFill>
              <a:srgbClr val="9F49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POINT</a:t>
              </a:r>
              <a:endParaRPr lang="ko-KR" altLang="en-US" sz="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0CAA0B2-D808-42A4-A2E2-13BED31E46AE}"/>
                </a:ext>
              </a:extLst>
            </p:cNvPr>
            <p:cNvSpPr txBox="1"/>
            <p:nvPr/>
          </p:nvSpPr>
          <p:spPr>
            <a:xfrm>
              <a:off x="3189122" y="3890298"/>
              <a:ext cx="60868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" dirty="0">
                  <a:solidFill>
                    <a:srgbClr val="9F4943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#9F4943</a:t>
              </a:r>
              <a:endParaRPr lang="ko-KR" altLang="en-US" sz="600" dirty="0">
                <a:solidFill>
                  <a:srgbClr val="9F494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67BC0669-5D74-4028-80E9-AE6EC969744E}"/>
                </a:ext>
              </a:extLst>
            </p:cNvPr>
            <p:cNvSpPr/>
            <p:nvPr/>
          </p:nvSpPr>
          <p:spPr>
            <a:xfrm>
              <a:off x="3810921" y="3467477"/>
              <a:ext cx="394937" cy="394937"/>
            </a:xfrm>
            <a:prstGeom prst="rect">
              <a:avLst/>
            </a:prstGeom>
            <a:solidFill>
              <a:srgbClr val="D8AA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POINT</a:t>
              </a:r>
              <a:endParaRPr lang="ko-KR" altLang="en-US" sz="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7C49864-3117-476A-B8D3-769D7669634F}"/>
                </a:ext>
              </a:extLst>
            </p:cNvPr>
            <p:cNvSpPr txBox="1"/>
            <p:nvPr/>
          </p:nvSpPr>
          <p:spPr>
            <a:xfrm>
              <a:off x="3704049" y="3890298"/>
              <a:ext cx="60868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" dirty="0">
                  <a:solidFill>
                    <a:srgbClr val="D8AA5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#D8AA51</a:t>
              </a:r>
              <a:endParaRPr lang="ko-KR" altLang="en-US" sz="600" dirty="0">
                <a:solidFill>
                  <a:srgbClr val="D8AA5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6B70278-1579-4AE8-BC27-D2BAD98619F9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7707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25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55464" y="1387757"/>
            <a:ext cx="4379889" cy="2873849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3981744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장점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(1/3)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단정하고 정갈한 디자인으로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방문자가 </a:t>
              </a: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보기 편안한 디자인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을 하고있다</a:t>
              </a:r>
              <a:endPara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4A105D7-A3BB-413B-A9B1-8A3667CD242C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52637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26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5565" y="1387757"/>
            <a:ext cx="3999686" cy="2873849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3981744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장점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(2/3)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메인페이지의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배경이 </a:t>
              </a:r>
              <a:r>
                <a:rPr lang="ko-KR" altLang="en-US" sz="1500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동궐도로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되어있어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조선시대 宮</a:t>
              </a:r>
              <a:r>
                <a:rPr lang="en-US" altLang="ko-KR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</a:t>
              </a: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궁</a:t>
              </a:r>
              <a:r>
                <a:rPr lang="en-US" altLang="ko-KR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느낌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을 전해준다</a:t>
              </a:r>
              <a:endPara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F809278-0F38-4A57-9325-8AEFDB66AB55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77080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27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5565" y="1540204"/>
            <a:ext cx="3999686" cy="256895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3981744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장점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(3/3)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Big visual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에 간단한 설명을 넣어 방문자가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기본적인 지식을 습득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할 수 있게 해준다</a:t>
              </a:r>
              <a:endPara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3189DE6-5A6B-4414-AB9C-35AD3A1CA1A9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0499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28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1391" y="1746089"/>
            <a:ext cx="3935932" cy="263720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(1/3)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hover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 </a:t>
              </a:r>
              <a:r>
                <a:rPr lang="en-US" altLang="ko-KR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icon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 너무 빠르게 회전하여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역동적인 느낌보단 </a:t>
              </a: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조금 산만한 느낌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을 줌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EC05818-3C41-4B9A-A574-B97A9929AEC2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92407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29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1391" y="1746089"/>
            <a:ext cx="3935932" cy="263720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(1/3)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hover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 </a:t>
              </a:r>
              <a:r>
                <a:rPr lang="en-US" altLang="ko-KR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icon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 너무 빠르게 회전하여</a:t>
              </a:r>
              <a:endParaRPr lang="en-US" altLang="ko-KR" sz="15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역동적인 느낌보단 </a:t>
              </a:r>
              <a:r>
                <a:rPr lang="ko-KR" altLang="en-US" sz="1500" b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조금 산만한 느낌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을 줌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36DF378-2A87-4353-BABD-7166580DBA04}"/>
              </a:ext>
            </a:extLst>
          </p:cNvPr>
          <p:cNvSpPr txBox="1"/>
          <p:nvPr/>
        </p:nvSpPr>
        <p:spPr>
          <a:xfrm>
            <a:off x="1356647" y="4063370"/>
            <a:ext cx="4280756" cy="751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b="1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▶</a:t>
            </a:r>
            <a:r>
              <a:rPr lang="en-US" altLang="ko-KR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회전하는 </a:t>
            </a:r>
            <a:r>
              <a:rPr lang="en-US" altLang="ko-KR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animation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빼고</a:t>
            </a:r>
            <a:endParaRPr lang="en-US" altLang="ko-KR" sz="15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다른 </a:t>
            </a:r>
            <a:r>
              <a:rPr lang="en-US" altLang="ko-KR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hover effect</a:t>
            </a:r>
            <a:r>
              <a: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넣어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준다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8B5E6A-EDE0-4492-9E8A-682A060C4FCB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015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C05F5D-D5D0-46CC-8B50-E7C9E18EE25F}"/>
              </a:ext>
            </a:extLst>
          </p:cNvPr>
          <p:cNvSpPr txBox="1"/>
          <p:nvPr/>
        </p:nvSpPr>
        <p:spPr>
          <a:xfrm>
            <a:off x="146844" y="498253"/>
            <a:ext cx="1196161" cy="628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소개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요구사항 및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방문자 분석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8B94273-77B2-48F2-860A-0B66FAB85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73" y="1439801"/>
            <a:ext cx="5902577" cy="37119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02867A-46C0-428D-9B71-EC29C88B7BCB}"/>
              </a:ext>
            </a:extLst>
          </p:cNvPr>
          <p:cNvSpPr txBox="1"/>
          <p:nvPr/>
        </p:nvSpPr>
        <p:spPr>
          <a:xfrm>
            <a:off x="6936298" y="4561233"/>
            <a:ext cx="5371750" cy="1353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경복궁은 태조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(1395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창건된 조선의 법궁으로서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연간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550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만명이 찾아오는 </a:t>
            </a: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역사문화의 관광명소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이자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조선 왕실의 역사와 생활 문화를 배우고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체험할 수 있는 </a:t>
            </a: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교육과 여가의 공간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입니다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3536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30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1391" y="1917050"/>
            <a:ext cx="3935932" cy="2295286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(2/3)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footer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배경이 흰색으로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조금 </a:t>
              </a: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가벼운 느낌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을 준다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2414875-3080-4975-A114-71D7D6CBD403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24548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31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1391" y="1917050"/>
            <a:ext cx="3935932" cy="2295286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1221035"/>
            <a:chOff x="663644" y="5136773"/>
            <a:chExt cx="3970646" cy="12210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(2/3)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751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footer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배경이 흰색으로</a:t>
              </a:r>
              <a:endParaRPr lang="en-US" altLang="ko-KR" sz="15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조금 </a:t>
              </a:r>
              <a:r>
                <a:rPr lang="ko-KR" altLang="en-US" sz="1500" b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가벼운 느낌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을 준다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4523387-C445-468E-8D98-C7EB7C8C0EDC}"/>
              </a:ext>
            </a:extLst>
          </p:cNvPr>
          <p:cNvSpPr txBox="1"/>
          <p:nvPr/>
        </p:nvSpPr>
        <p:spPr>
          <a:xfrm>
            <a:off x="1356647" y="4063370"/>
            <a:ext cx="4280756" cy="751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b="1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▶</a:t>
            </a:r>
            <a:r>
              <a:rPr lang="en-US" altLang="ko-KR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어두운 계열의 배경색으로 바꿔</a:t>
            </a:r>
            <a:endParaRPr lang="en-US" altLang="ko-KR" sz="15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en-US" altLang="ko-KR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footer</a:t>
            </a:r>
            <a:r>
              <a: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느낌을 살려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준다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125357-B634-495F-9B6C-7774ADBAEFA7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5154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32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6635" y="1908879"/>
            <a:ext cx="5073530" cy="1996502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1567284"/>
            <a:chOff x="663644" y="5136773"/>
            <a:chExt cx="3970646" cy="156728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(3/3)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10978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우측상단 </a:t>
              </a:r>
              <a:r>
                <a:rPr lang="en-US" altLang="ko-KR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hamburger 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버튼을 누르면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GNB</a:t>
              </a: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와 위치가 맞지 않아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불편한 느낌을 주며</a:t>
              </a:r>
              <a:endPara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b="1" dirty="0">
                  <a:solidFill>
                    <a:srgbClr val="D72323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중복된 정보로 공간이 낭비</a:t>
              </a:r>
              <a:r>
                <a:rPr lang="ko-KR" altLang="en-US" sz="15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되고 있다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C406D14-2FF6-4F92-B1A0-48CE2E005C87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07670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33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77164C-5751-4708-B115-A35321F8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6635" y="1908879"/>
            <a:ext cx="5073530" cy="1996502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123779C-69F7-42FD-9D26-C2D75DF1432E}"/>
              </a:ext>
            </a:extLst>
          </p:cNvPr>
          <p:cNvGrpSpPr/>
          <p:nvPr/>
        </p:nvGrpSpPr>
        <p:grpSpPr>
          <a:xfrm>
            <a:off x="1356647" y="2886998"/>
            <a:ext cx="4114801" cy="1567284"/>
            <a:chOff x="663644" y="5136773"/>
            <a:chExt cx="3970646" cy="156728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A93F9A-CC17-4683-AC18-11C4128BF4F4}"/>
                </a:ext>
              </a:extLst>
            </p:cNvPr>
            <p:cNvSpPr txBox="1"/>
            <p:nvPr/>
          </p:nvSpPr>
          <p:spPr>
            <a:xfrm>
              <a:off x="663644" y="5136773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단점 </a:t>
              </a:r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(3/3)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820133-F290-47AD-8772-FBD4DEBF548B}"/>
                </a:ext>
              </a:extLst>
            </p:cNvPr>
            <p:cNvSpPr txBox="1"/>
            <p:nvPr/>
          </p:nvSpPr>
          <p:spPr>
            <a:xfrm>
              <a:off x="663644" y="5606256"/>
              <a:ext cx="3970646" cy="10978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우측상단 </a:t>
              </a:r>
              <a:r>
                <a:rPr lang="en-US" altLang="ko-KR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hamburger 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버튼을 누르면</a:t>
              </a:r>
              <a:endParaRPr lang="en-US" altLang="ko-KR" sz="15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500" b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GNB</a:t>
              </a:r>
              <a:r>
                <a:rPr lang="ko-KR" altLang="en-US" sz="1500" b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와 위치가 맞지 않아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불편한 느낌을 주며</a:t>
              </a:r>
              <a:endParaRPr lang="en-US" altLang="ko-KR" sz="15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b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중복된 정보로 공간이 낭비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되고 있다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926ACCD-F9E5-4772-AF01-63119800C4E8}"/>
              </a:ext>
            </a:extLst>
          </p:cNvPr>
          <p:cNvSpPr txBox="1"/>
          <p:nvPr/>
        </p:nvSpPr>
        <p:spPr>
          <a:xfrm>
            <a:off x="1356647" y="4398791"/>
            <a:ext cx="4280756" cy="751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b="1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▶</a:t>
            </a:r>
            <a:r>
              <a:rPr lang="en-US" altLang="ko-KR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GNB </a:t>
            </a:r>
            <a:r>
              <a: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위치에 맞게 공간을 맞춰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주고</a:t>
            </a:r>
            <a:endParaRPr lang="en-US" altLang="ko-KR" sz="15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5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중복된 내용을 삭제</a:t>
            </a:r>
            <a:r>
              <a:rPr lang="ko-KR" altLang="en-US" sz="15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해준다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69EEBC-16E8-4FB7-8B7F-849E880A5F90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19389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35B5953-E37C-4838-BBFB-D1D26971835B}"/>
              </a:ext>
            </a:extLst>
          </p:cNvPr>
          <p:cNvSpPr/>
          <p:nvPr/>
        </p:nvSpPr>
        <p:spPr>
          <a:xfrm>
            <a:off x="4308481" y="2196207"/>
            <a:ext cx="1725618" cy="1725618"/>
          </a:xfrm>
          <a:prstGeom prst="rect">
            <a:avLst/>
          </a:prstGeom>
          <a:solidFill>
            <a:srgbClr val="222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Strength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CC288C-F043-4372-9112-EC7104B92C2B}"/>
              </a:ext>
            </a:extLst>
          </p:cNvPr>
          <p:cNvSpPr/>
          <p:nvPr/>
        </p:nvSpPr>
        <p:spPr>
          <a:xfrm>
            <a:off x="4308481" y="4037558"/>
            <a:ext cx="1725618" cy="1725618"/>
          </a:xfrm>
          <a:prstGeom prst="rect">
            <a:avLst/>
          </a:prstGeom>
          <a:solidFill>
            <a:srgbClr val="393E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Opportunity</a:t>
            </a:r>
            <a:endParaRPr lang="ko-KR" altLang="en-US" sz="1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63B79D-34FF-4951-B9EC-91A0400A5DD3}"/>
              </a:ext>
            </a:extLst>
          </p:cNvPr>
          <p:cNvSpPr txBox="1"/>
          <p:nvPr/>
        </p:nvSpPr>
        <p:spPr>
          <a:xfrm>
            <a:off x="-53833" y="2610976"/>
            <a:ext cx="4238513" cy="896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lang="ko-KR" altLang="en-US" sz="1400" dirty="0" err="1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메인페이지의</a:t>
            </a:r>
            <a:r>
              <a:rPr lang="ko-KR" altLang="en-US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폰트사이즈가</a:t>
            </a:r>
            <a:endParaRPr lang="en-US" altLang="ko-KR" sz="14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>
              <a:lnSpc>
                <a:spcPct val="200000"/>
              </a:lnSpc>
            </a:pPr>
            <a:r>
              <a:rPr lang="ko-KR" altLang="en-US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비교적 커서 </a:t>
            </a: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가독성이 높음</a:t>
            </a:r>
            <a:endParaRPr lang="en-US" altLang="ko-KR" sz="1400" b="1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74EB284-7DFF-4EB5-B0B8-4002C6D3818D}"/>
              </a:ext>
            </a:extLst>
          </p:cNvPr>
          <p:cNvSpPr/>
          <p:nvPr/>
        </p:nvSpPr>
        <p:spPr>
          <a:xfrm>
            <a:off x="6157900" y="2196207"/>
            <a:ext cx="1725618" cy="1725618"/>
          </a:xfrm>
          <a:prstGeom prst="rect">
            <a:avLst/>
          </a:prstGeom>
          <a:solidFill>
            <a:srgbClr val="393E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Weakness</a:t>
            </a:r>
            <a:endParaRPr lang="ko-KR" altLang="en-US" sz="1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7A62460-7CC9-4296-83F0-DF479A645918}"/>
              </a:ext>
            </a:extLst>
          </p:cNvPr>
          <p:cNvSpPr/>
          <p:nvPr/>
        </p:nvSpPr>
        <p:spPr>
          <a:xfrm>
            <a:off x="6157900" y="4037558"/>
            <a:ext cx="1725618" cy="1725618"/>
          </a:xfrm>
          <a:prstGeom prst="rect">
            <a:avLst/>
          </a:prstGeom>
          <a:solidFill>
            <a:srgbClr val="222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Threat</a:t>
            </a:r>
            <a:endParaRPr lang="ko-KR" altLang="en-US" sz="1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E405CA-6656-4E22-B7D3-09E488402553}"/>
              </a:ext>
            </a:extLst>
          </p:cNvPr>
          <p:cNvSpPr txBox="1"/>
          <p:nvPr/>
        </p:nvSpPr>
        <p:spPr>
          <a:xfrm>
            <a:off x="8007319" y="2612976"/>
            <a:ext cx="4238513" cy="896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단순한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메인페이지의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구조와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부족한 </a:t>
            </a:r>
            <a:r>
              <a:rPr lang="en-US" altLang="ko-KR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section</a:t>
            </a: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개수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D12A289-268B-4C01-B3B8-3A7463D05B55}"/>
              </a:ext>
            </a:extLst>
          </p:cNvPr>
          <p:cNvSpPr txBox="1"/>
          <p:nvPr/>
        </p:nvSpPr>
        <p:spPr>
          <a:xfrm>
            <a:off x="-53833" y="4432007"/>
            <a:ext cx="4238513" cy="896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lang="ko-KR" altLang="en-US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야간개장 시즌으로</a:t>
            </a:r>
            <a:endParaRPr lang="en-US" altLang="ko-KR" sz="14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>
              <a:lnSpc>
                <a:spcPct val="200000"/>
              </a:lnSpc>
            </a:pPr>
            <a:r>
              <a:rPr lang="ko-KR" altLang="en-US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</a:t>
            </a:r>
            <a:r>
              <a:rPr lang="ko-KR" altLang="en-US" sz="1400" b="1" dirty="0" err="1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접속자</a:t>
            </a: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수의 상승</a:t>
            </a:r>
            <a:endParaRPr lang="en-US" altLang="ko-KR" sz="1400" b="1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ADDDC8D-AA3B-483B-AA13-59ADE89DEB8E}"/>
              </a:ext>
            </a:extLst>
          </p:cNvPr>
          <p:cNvSpPr txBox="1"/>
          <p:nvPr/>
        </p:nvSpPr>
        <p:spPr>
          <a:xfrm>
            <a:off x="8007319" y="4432006"/>
            <a:ext cx="4238513" cy="896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COVID-19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외출을 자제하려는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분위기 형성으로 </a:t>
            </a: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실제 방문객 수의 감소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86C459-7923-415C-BCBA-726F00D8586C}"/>
              </a:ext>
            </a:extLst>
          </p:cNvPr>
          <p:cNvSpPr txBox="1"/>
          <p:nvPr/>
        </p:nvSpPr>
        <p:spPr>
          <a:xfrm>
            <a:off x="146844" y="498253"/>
            <a:ext cx="1324402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타사홈페이지 장점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단점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SWOT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80364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35</a:t>
            </a:fld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F396A6-4A38-47E1-84B1-194D3489E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51628" y="1167318"/>
            <a:ext cx="4339339" cy="400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DF2D4F3-35A4-466F-9033-ADBB890753C0}"/>
              </a:ext>
            </a:extLst>
          </p:cNvPr>
          <p:cNvSpPr/>
          <p:nvPr/>
        </p:nvSpPr>
        <p:spPr>
          <a:xfrm>
            <a:off x="3735858" y="3429000"/>
            <a:ext cx="592862" cy="312490"/>
          </a:xfrm>
          <a:prstGeom prst="rect">
            <a:avLst/>
          </a:prstGeom>
          <a:noFill/>
          <a:ln w="38100">
            <a:solidFill>
              <a:srgbClr val="D723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2660CD7-7575-4E35-BD58-67E92ECF2BCA}"/>
              </a:ext>
            </a:extLst>
          </p:cNvPr>
          <p:cNvGrpSpPr/>
          <p:nvPr/>
        </p:nvGrpSpPr>
        <p:grpSpPr>
          <a:xfrm>
            <a:off x="7195447" y="3137139"/>
            <a:ext cx="4127092" cy="2970389"/>
            <a:chOff x="977649" y="2932798"/>
            <a:chExt cx="4127092" cy="2970389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12BCA730-0BAD-4315-A205-FDD589AB6AB0}"/>
                </a:ext>
              </a:extLst>
            </p:cNvPr>
            <p:cNvGrpSpPr/>
            <p:nvPr/>
          </p:nvGrpSpPr>
          <p:grpSpPr>
            <a:xfrm>
              <a:off x="1134095" y="4767634"/>
              <a:ext cx="3970646" cy="1135553"/>
              <a:chOff x="663644" y="5024701"/>
              <a:chExt cx="3970646" cy="1135553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7DEB72E9-8DBE-46CC-B50A-40513FB4BDC8}"/>
                  </a:ext>
                </a:extLst>
              </p:cNvPr>
              <p:cNvSpPr txBox="1"/>
              <p:nvPr/>
            </p:nvSpPr>
            <p:spPr>
              <a:xfrm>
                <a:off x="663644" y="5024701"/>
                <a:ext cx="397064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>
                    <a:solidFill>
                      <a:schemeClr val="bg1">
                        <a:lumMod val="75000"/>
                      </a:schemeClr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Font</a:t>
                </a:r>
                <a:endParaRPr lang="ko-KR" altLang="en-US" sz="2000" dirty="0">
                  <a:solidFill>
                    <a:schemeClr val="bg1">
                      <a:lumMod val="75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C6FA7FE-EF0D-455B-BD85-BB96D570B962}"/>
                  </a:ext>
                </a:extLst>
              </p:cNvPr>
              <p:cNvSpPr txBox="1"/>
              <p:nvPr/>
            </p:nvSpPr>
            <p:spPr>
              <a:xfrm>
                <a:off x="663644" y="5606256"/>
                <a:ext cx="3970646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Font family: </a:t>
                </a:r>
                <a:r>
                  <a:rPr lang="ko-KR" altLang="en-US" sz="15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나눔스퀘어</a:t>
                </a:r>
                <a:endParaRPr lang="en-US" altLang="ko-KR" sz="1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en-US" altLang="ko-KR" sz="15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Font size: 14 ~ 32px</a:t>
                </a:r>
                <a:endParaRPr lang="ko-KR" altLang="en-US" sz="1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1B6E8B61-AE59-4DC2-BFD5-8D4302E6A1E3}"/>
                </a:ext>
              </a:extLst>
            </p:cNvPr>
            <p:cNvSpPr/>
            <p:nvPr/>
          </p:nvSpPr>
          <p:spPr>
            <a:xfrm>
              <a:off x="1193313" y="3467477"/>
              <a:ext cx="796971" cy="796971"/>
            </a:xfrm>
            <a:prstGeom prst="rect">
              <a:avLst/>
            </a:prstGeom>
            <a:solidFill>
              <a:srgbClr val="948467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MAIN</a:t>
              </a:r>
              <a:endParaRPr lang="ko-KR" altLang="en-US" sz="15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92434EA-85B9-4D08-B493-CEA7584013AB}"/>
                </a:ext>
              </a:extLst>
            </p:cNvPr>
            <p:cNvSpPr txBox="1"/>
            <p:nvPr/>
          </p:nvSpPr>
          <p:spPr>
            <a:xfrm>
              <a:off x="1134095" y="2932798"/>
              <a:ext cx="1376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75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Color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AD25018C-AE7F-451A-98F1-CD2E73D837D4}"/>
                </a:ext>
              </a:extLst>
            </p:cNvPr>
            <p:cNvSpPr/>
            <p:nvPr/>
          </p:nvSpPr>
          <p:spPr>
            <a:xfrm>
              <a:off x="2258621" y="3467477"/>
              <a:ext cx="796971" cy="796971"/>
            </a:xfrm>
            <a:prstGeom prst="rect">
              <a:avLst/>
            </a:prstGeom>
            <a:solidFill>
              <a:srgbClr val="F9EF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SUB</a:t>
              </a:r>
              <a:endParaRPr lang="ko-KR" altLang="en-US" sz="15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81EAD6B-495F-4AA6-944B-99C99BB6B917}"/>
                </a:ext>
              </a:extLst>
            </p:cNvPr>
            <p:cNvSpPr txBox="1"/>
            <p:nvPr/>
          </p:nvSpPr>
          <p:spPr>
            <a:xfrm>
              <a:off x="977649" y="4358073"/>
              <a:ext cx="122829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rgbClr val="948467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#948467</a:t>
              </a:r>
              <a:endParaRPr lang="ko-KR" altLang="en-US" sz="1500" dirty="0">
                <a:solidFill>
                  <a:srgbClr val="94846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97E323F-4445-4D79-BCFA-745BA93F6EA6}"/>
                </a:ext>
              </a:extLst>
            </p:cNvPr>
            <p:cNvSpPr txBox="1"/>
            <p:nvPr/>
          </p:nvSpPr>
          <p:spPr>
            <a:xfrm>
              <a:off x="2042957" y="4358073"/>
              <a:ext cx="122829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rgbClr val="F9EFBD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#F9EFBD</a:t>
              </a:r>
              <a:endParaRPr lang="ko-KR" altLang="en-US" sz="1500" dirty="0">
                <a:solidFill>
                  <a:srgbClr val="F9EFBD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CC1E9AB-E4EB-42E8-89DF-DE16A54A52A4}"/>
              </a:ext>
            </a:extLst>
          </p:cNvPr>
          <p:cNvSpPr/>
          <p:nvPr/>
        </p:nvSpPr>
        <p:spPr>
          <a:xfrm>
            <a:off x="9568499" y="3671818"/>
            <a:ext cx="796971" cy="796971"/>
          </a:xfrm>
          <a:prstGeom prst="rect">
            <a:avLst/>
          </a:prstGeom>
          <a:solidFill>
            <a:srgbClr val="A2B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POINT</a:t>
            </a:r>
            <a:endParaRPr lang="ko-KR" altLang="en-US" sz="15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278DC90-C3FD-46AF-8F4E-310850FEA065}"/>
              </a:ext>
            </a:extLst>
          </p:cNvPr>
          <p:cNvSpPr txBox="1"/>
          <p:nvPr/>
        </p:nvSpPr>
        <p:spPr>
          <a:xfrm>
            <a:off x="9352835" y="4562414"/>
            <a:ext cx="122829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A2B424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#A2B424</a:t>
            </a:r>
            <a:endParaRPr lang="ko-KR" altLang="en-US" sz="1500" dirty="0">
              <a:solidFill>
                <a:srgbClr val="A2B424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1F889A-302A-4D31-8EC0-992CA88CA33D}"/>
              </a:ext>
            </a:extLst>
          </p:cNvPr>
          <p:cNvSpPr txBox="1"/>
          <p:nvPr/>
        </p:nvSpPr>
        <p:spPr>
          <a:xfrm>
            <a:off x="146844" y="498253"/>
            <a:ext cx="1029449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구체적인 구현방안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아이디어 스케치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와이어 프레임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사이트 맵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스토리보드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70663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36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9C9BEF-C70D-412D-98E8-D4A06CAB3225}"/>
              </a:ext>
            </a:extLst>
          </p:cNvPr>
          <p:cNvSpPr txBox="1"/>
          <p:nvPr/>
        </p:nvSpPr>
        <p:spPr>
          <a:xfrm>
            <a:off x="2810998" y="1938656"/>
            <a:ext cx="6570004" cy="2980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00050" indent="-400050">
              <a:lnSpc>
                <a:spcPct val="200000"/>
              </a:lnSpc>
              <a:buAutoNum type="romanUcPeriod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링크를 열 때 </a:t>
            </a:r>
            <a:r>
              <a:rPr lang="en-US" altLang="ko-KR" sz="16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target=“_blank”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통해 </a:t>
            </a: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새탭에서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열리도록 한다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00050" indent="-400050">
              <a:lnSpc>
                <a:spcPct val="200000"/>
              </a:lnSpc>
              <a:buAutoNum type="romanUcPeriod"/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GNB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hover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했을 때 </a:t>
            </a:r>
            <a:r>
              <a:rPr lang="ko-KR" altLang="en-US" sz="16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위아래의 위치가 맞을 수 있도록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한다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00050" indent="-400050">
              <a:lnSpc>
                <a:spcPct val="200000"/>
              </a:lnSpc>
              <a:buAutoNum type="romanUcPeriod"/>
            </a:pPr>
            <a:r>
              <a:rPr lang="ko-KR" altLang="en-US" sz="16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야간개장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big visual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밑에 하나의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section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만들어 홍보한다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00050" indent="-400050">
              <a:lnSpc>
                <a:spcPct val="200000"/>
              </a:lnSpc>
              <a:buAutoNum type="romanUcPeriod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폰트크기를 </a:t>
            </a:r>
            <a:r>
              <a:rPr lang="ko-KR" altLang="en-US" sz="16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최소 </a:t>
            </a:r>
            <a:r>
              <a:rPr lang="en-US" altLang="ko-KR" sz="16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14px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설정한다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00050" indent="-400050">
              <a:lnSpc>
                <a:spcPct val="200000"/>
              </a:lnSpc>
              <a:buAutoNum type="romanUcPeriod"/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GNB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 </a:t>
            </a:r>
            <a:r>
              <a:rPr lang="ko-KR" altLang="en-US" sz="16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관람안내</a:t>
            </a:r>
            <a:r>
              <a:rPr lang="en-US" altLang="ko-KR" sz="16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행사를 없애고 </a:t>
            </a:r>
            <a:r>
              <a:rPr lang="ko-KR" altLang="en-US" sz="1600" b="1" dirty="0" err="1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메인페이지의</a:t>
            </a:r>
            <a:r>
              <a:rPr lang="ko-KR" altLang="en-US" sz="16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section</a:t>
            </a:r>
            <a:r>
              <a:rPr lang="ko-KR" altLang="en-US" sz="16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배치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하여</a:t>
            </a:r>
            <a:b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좀 더 넉넉한 공간감을 형성한다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D348A-9520-4726-B056-AB54DC334C54}"/>
              </a:ext>
            </a:extLst>
          </p:cNvPr>
          <p:cNvSpPr txBox="1"/>
          <p:nvPr/>
        </p:nvSpPr>
        <p:spPr>
          <a:xfrm>
            <a:off x="146844" y="498253"/>
            <a:ext cx="1029449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구체적인 구현방안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아이디어 스케치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와이어 프레임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사이트 맵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스토리보드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54740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37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DFB72A0-BCA1-4014-9FD7-10A9E23CF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1567" y="1089806"/>
            <a:ext cx="2207558" cy="508106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751C122-E78B-4157-AD27-041653C9DC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3806" y="2182143"/>
            <a:ext cx="3465135" cy="39887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EC6791-4F2E-46C4-9433-56DF4723EDDE}"/>
              </a:ext>
            </a:extLst>
          </p:cNvPr>
          <p:cNvSpPr txBox="1"/>
          <p:nvPr/>
        </p:nvSpPr>
        <p:spPr>
          <a:xfrm>
            <a:off x="5603570" y="5875737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D7232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MAIN</a:t>
            </a:r>
            <a:endParaRPr lang="ko-KR" altLang="en-US" dirty="0">
              <a:solidFill>
                <a:srgbClr val="D7232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79DBFE-6548-466C-8691-A63E59CA9150}"/>
              </a:ext>
            </a:extLst>
          </p:cNvPr>
          <p:cNvSpPr txBox="1"/>
          <p:nvPr/>
        </p:nvSpPr>
        <p:spPr>
          <a:xfrm>
            <a:off x="10497996" y="5878073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393E4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SUB</a:t>
            </a:r>
            <a:endParaRPr lang="ko-KR" altLang="en-US" dirty="0">
              <a:solidFill>
                <a:srgbClr val="393E4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3292ED-C7F5-42BD-9093-A1EB71F0A673}"/>
              </a:ext>
            </a:extLst>
          </p:cNvPr>
          <p:cNvSpPr txBox="1"/>
          <p:nvPr/>
        </p:nvSpPr>
        <p:spPr>
          <a:xfrm>
            <a:off x="146844" y="498253"/>
            <a:ext cx="1029449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구체적인 구현방안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아이디어 스케치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와이어 프레임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사이트 맵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스토리보드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56666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38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DFB72A0-BCA1-4014-9FD7-10A9E23CF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30740" y="665587"/>
            <a:ext cx="1887410" cy="552682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751C122-E78B-4157-AD27-041653C9DC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0774" y="1110287"/>
            <a:ext cx="3864333" cy="51204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EC6791-4F2E-46C4-9433-56DF4723EDDE}"/>
              </a:ext>
            </a:extLst>
          </p:cNvPr>
          <p:cNvSpPr txBox="1"/>
          <p:nvPr/>
        </p:nvSpPr>
        <p:spPr>
          <a:xfrm>
            <a:off x="5603570" y="5875737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D7232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MAIN</a:t>
            </a:r>
            <a:endParaRPr lang="ko-KR" altLang="en-US" dirty="0">
              <a:solidFill>
                <a:srgbClr val="D7232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79DBFE-6548-466C-8691-A63E59CA9150}"/>
              </a:ext>
            </a:extLst>
          </p:cNvPr>
          <p:cNvSpPr txBox="1"/>
          <p:nvPr/>
        </p:nvSpPr>
        <p:spPr>
          <a:xfrm>
            <a:off x="10497996" y="5878073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393E4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SUB</a:t>
            </a:r>
            <a:endParaRPr lang="ko-KR" altLang="en-US" dirty="0">
              <a:solidFill>
                <a:srgbClr val="393E4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CF1964-AB4B-4FCA-A202-852F1C8DC25C}"/>
              </a:ext>
            </a:extLst>
          </p:cNvPr>
          <p:cNvSpPr txBox="1"/>
          <p:nvPr/>
        </p:nvSpPr>
        <p:spPr>
          <a:xfrm>
            <a:off x="146844" y="498253"/>
            <a:ext cx="1029449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구체적인 구현방안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아이디어 스케치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와이어 프레임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사이트 맵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스토리보드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3512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39</a:t>
            </a:fld>
            <a:endParaRPr lang="ko-KR" altLang="en-US" dirty="0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484A18-71D8-4EFE-B5DD-892E0E01C496}"/>
              </a:ext>
            </a:extLst>
          </p:cNvPr>
          <p:cNvCxnSpPr>
            <a:cxnSpLocks/>
            <a:endCxn id="40" idx="2"/>
          </p:cNvCxnSpPr>
          <p:nvPr/>
        </p:nvCxnSpPr>
        <p:spPr>
          <a:xfrm>
            <a:off x="10409948" y="2302456"/>
            <a:ext cx="1" cy="2814963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F30DA9-95D5-4EB4-9EE8-1749788051B9}"/>
              </a:ext>
            </a:extLst>
          </p:cNvPr>
          <p:cNvCxnSpPr>
            <a:cxnSpLocks/>
            <a:endCxn id="44" idx="2"/>
          </p:cNvCxnSpPr>
          <p:nvPr/>
        </p:nvCxnSpPr>
        <p:spPr>
          <a:xfrm flipH="1">
            <a:off x="8573808" y="2302456"/>
            <a:ext cx="4762" cy="2279932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F2A7A03-E337-4AC9-9E44-BEAC04BAA0E9}"/>
              </a:ext>
            </a:extLst>
          </p:cNvPr>
          <p:cNvCxnSpPr>
            <a:cxnSpLocks/>
            <a:endCxn id="46" idx="2"/>
          </p:cNvCxnSpPr>
          <p:nvPr/>
        </p:nvCxnSpPr>
        <p:spPr>
          <a:xfrm>
            <a:off x="6749240" y="2302456"/>
            <a:ext cx="2717" cy="3344364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F54CEC8-2A32-4DF7-B4E5-BC2C5B0A71DF}"/>
              </a:ext>
            </a:extLst>
          </p:cNvPr>
          <p:cNvCxnSpPr>
            <a:cxnSpLocks/>
            <a:endCxn id="34" idx="2"/>
          </p:cNvCxnSpPr>
          <p:nvPr/>
        </p:nvCxnSpPr>
        <p:spPr>
          <a:xfrm>
            <a:off x="4910385" y="2302455"/>
            <a:ext cx="5432" cy="2279933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397942E-C192-4570-8E89-6EFD49462207}"/>
              </a:ext>
            </a:extLst>
          </p:cNvPr>
          <p:cNvCxnSpPr>
            <a:cxnSpLocks/>
            <a:endCxn id="28" idx="2"/>
          </p:cNvCxnSpPr>
          <p:nvPr/>
        </p:nvCxnSpPr>
        <p:spPr>
          <a:xfrm>
            <a:off x="3084439" y="2302453"/>
            <a:ext cx="0" cy="1750536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6C9CDF3-1F11-495F-8AE1-4D19C37C54AC}"/>
              </a:ext>
            </a:extLst>
          </p:cNvPr>
          <p:cNvSpPr/>
          <p:nvPr/>
        </p:nvSpPr>
        <p:spPr>
          <a:xfrm>
            <a:off x="6286342" y="1682605"/>
            <a:ext cx="921706" cy="461177"/>
          </a:xfrm>
          <a:prstGeom prst="rect">
            <a:avLst/>
          </a:prstGeom>
          <a:solidFill>
            <a:srgbClr val="138178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87D9D9B-8FBF-4EFC-9C90-3767B4CEA78B}"/>
              </a:ext>
            </a:extLst>
          </p:cNvPr>
          <p:cNvSpPr/>
          <p:nvPr/>
        </p:nvSpPr>
        <p:spPr>
          <a:xfrm>
            <a:off x="2413577" y="2470212"/>
            <a:ext cx="1341724" cy="373894"/>
          </a:xfrm>
          <a:prstGeom prst="rect">
            <a:avLst/>
          </a:prstGeom>
          <a:solidFill>
            <a:srgbClr val="948467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관람예약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신청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6F2F9B6-4D5F-4547-B157-78EAF18E172E}"/>
              </a:ext>
            </a:extLst>
          </p:cNvPr>
          <p:cNvSpPr/>
          <p:nvPr/>
        </p:nvSpPr>
        <p:spPr>
          <a:xfrm>
            <a:off x="4244955" y="2470212"/>
            <a:ext cx="1341724" cy="373894"/>
          </a:xfrm>
          <a:prstGeom prst="rect">
            <a:avLst/>
          </a:prstGeom>
          <a:solidFill>
            <a:srgbClr val="948467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참여마당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B191A29-23A4-4299-8671-1226481DAFC9}"/>
              </a:ext>
            </a:extLst>
          </p:cNvPr>
          <p:cNvSpPr/>
          <p:nvPr/>
        </p:nvSpPr>
        <p:spPr>
          <a:xfrm>
            <a:off x="6081095" y="2470212"/>
            <a:ext cx="1341724" cy="373894"/>
          </a:xfrm>
          <a:prstGeom prst="rect">
            <a:avLst/>
          </a:prstGeom>
          <a:solidFill>
            <a:srgbClr val="948467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자료마당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E4B0229-3293-47F2-BF07-B819A919AE1D}"/>
              </a:ext>
            </a:extLst>
          </p:cNvPr>
          <p:cNvSpPr/>
          <p:nvPr/>
        </p:nvSpPr>
        <p:spPr>
          <a:xfrm>
            <a:off x="7907710" y="2470212"/>
            <a:ext cx="1341724" cy="373894"/>
          </a:xfrm>
          <a:prstGeom prst="rect">
            <a:avLst/>
          </a:prstGeom>
          <a:solidFill>
            <a:srgbClr val="948467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미리보는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경복궁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BEFFE3F-EF21-4BD2-AE12-48FDAE589CE9}"/>
              </a:ext>
            </a:extLst>
          </p:cNvPr>
          <p:cNvSpPr/>
          <p:nvPr/>
        </p:nvSpPr>
        <p:spPr>
          <a:xfrm>
            <a:off x="9739087" y="2470212"/>
            <a:ext cx="1341724" cy="373894"/>
          </a:xfrm>
          <a:prstGeom prst="rect">
            <a:avLst/>
          </a:prstGeom>
          <a:solidFill>
            <a:srgbClr val="948467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관리소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AD30CCB-6CA7-46E9-91E9-550762656D32}"/>
              </a:ext>
            </a:extLst>
          </p:cNvPr>
          <p:cNvSpPr/>
          <p:nvPr/>
        </p:nvSpPr>
        <p:spPr>
          <a:xfrm>
            <a:off x="2413577" y="3144064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청소년 단체관람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C6CE524-F6D4-4589-90CE-A66C7B473556}"/>
              </a:ext>
            </a:extLst>
          </p:cNvPr>
          <p:cNvSpPr/>
          <p:nvPr/>
        </p:nvSpPr>
        <p:spPr>
          <a:xfrm>
            <a:off x="4244955" y="3144064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채팅</a:t>
            </a:r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화상</a:t>
            </a:r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수화</a:t>
            </a:r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상담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3AD1A39-7683-408F-82F6-B040FAFCB0F6}"/>
              </a:ext>
            </a:extLst>
          </p:cNvPr>
          <p:cNvSpPr/>
          <p:nvPr/>
        </p:nvSpPr>
        <p:spPr>
          <a:xfrm>
            <a:off x="6081095" y="3144064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경복궁의 역사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93911F4-FE6B-48F3-BA24-0C4D975396BD}"/>
              </a:ext>
            </a:extLst>
          </p:cNvPr>
          <p:cNvSpPr/>
          <p:nvPr/>
        </p:nvSpPr>
        <p:spPr>
          <a:xfrm>
            <a:off x="7907710" y="3144064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경복궁의 사계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7C6D20D-2639-4629-8B72-276AC49A87D6}"/>
              </a:ext>
            </a:extLst>
          </p:cNvPr>
          <p:cNvSpPr/>
          <p:nvPr/>
        </p:nvSpPr>
        <p:spPr>
          <a:xfrm>
            <a:off x="9739087" y="3144064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인사말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2361E72-5BD8-42B2-952F-70B625E22519}"/>
              </a:ext>
            </a:extLst>
          </p:cNvPr>
          <p:cNvSpPr/>
          <p:nvPr/>
        </p:nvSpPr>
        <p:spPr>
          <a:xfrm>
            <a:off x="2413577" y="3679095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촬영 및 장소사용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2FDFDCF-89F8-455F-9370-9B718F3DA135}"/>
              </a:ext>
            </a:extLst>
          </p:cNvPr>
          <p:cNvSpPr/>
          <p:nvPr/>
        </p:nvSpPr>
        <p:spPr>
          <a:xfrm>
            <a:off x="4244955" y="3679095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민원신청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5F9E1DB-2094-4FE9-B60B-D53FD1DE1B71}"/>
              </a:ext>
            </a:extLst>
          </p:cNvPr>
          <p:cNvSpPr/>
          <p:nvPr/>
        </p:nvSpPr>
        <p:spPr>
          <a:xfrm>
            <a:off x="6081095" y="3679095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알고싶은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이야기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3FA316F-2300-464B-839C-E62EEB44882A}"/>
              </a:ext>
            </a:extLst>
          </p:cNvPr>
          <p:cNvSpPr/>
          <p:nvPr/>
        </p:nvSpPr>
        <p:spPr>
          <a:xfrm>
            <a:off x="7907710" y="3679095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칠궁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692D6E1-8A6C-4F87-96B1-7584F8F89BC6}"/>
              </a:ext>
            </a:extLst>
          </p:cNvPr>
          <p:cNvSpPr/>
          <p:nvPr/>
        </p:nvSpPr>
        <p:spPr>
          <a:xfrm>
            <a:off x="9739087" y="3679095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연혁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0FB3656-4568-4C6A-AC53-23DB50506633}"/>
              </a:ext>
            </a:extLst>
          </p:cNvPr>
          <p:cNvSpPr/>
          <p:nvPr/>
        </p:nvSpPr>
        <p:spPr>
          <a:xfrm>
            <a:off x="4244955" y="4208494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자주하는 질문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CD8C673-11BE-46E0-A334-6A6502E6A45D}"/>
              </a:ext>
            </a:extLst>
          </p:cNvPr>
          <p:cNvSpPr/>
          <p:nvPr/>
        </p:nvSpPr>
        <p:spPr>
          <a:xfrm>
            <a:off x="6081095" y="4208494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들여다보기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5AA9A75-6775-4109-9EA6-C94708343A2C}"/>
              </a:ext>
            </a:extLst>
          </p:cNvPr>
          <p:cNvSpPr/>
          <p:nvPr/>
        </p:nvSpPr>
        <p:spPr>
          <a:xfrm>
            <a:off x="9739087" y="4208494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직원소개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5AFD907-5DF4-4AB4-BEE3-4964D57DB9F3}"/>
              </a:ext>
            </a:extLst>
          </p:cNvPr>
          <p:cNvSpPr/>
          <p:nvPr/>
        </p:nvSpPr>
        <p:spPr>
          <a:xfrm>
            <a:off x="6081095" y="4743525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수어해설영상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FE55B4D-0D41-48A2-A3F2-6BA321FAB231}"/>
              </a:ext>
            </a:extLst>
          </p:cNvPr>
          <p:cNvSpPr/>
          <p:nvPr/>
        </p:nvSpPr>
        <p:spPr>
          <a:xfrm>
            <a:off x="9739087" y="4743525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FB7D423B-4E0C-486B-91B7-324B76A5757D}"/>
              </a:ext>
            </a:extLst>
          </p:cNvPr>
          <p:cNvCxnSpPr>
            <a:cxnSpLocks/>
          </p:cNvCxnSpPr>
          <p:nvPr/>
        </p:nvCxnSpPr>
        <p:spPr>
          <a:xfrm>
            <a:off x="6747193" y="2143782"/>
            <a:ext cx="1" cy="167756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C25B5C13-D689-4A3F-AD13-7369BE370F1E}"/>
              </a:ext>
            </a:extLst>
          </p:cNvPr>
          <p:cNvCxnSpPr>
            <a:cxnSpLocks/>
          </p:cNvCxnSpPr>
          <p:nvPr/>
        </p:nvCxnSpPr>
        <p:spPr>
          <a:xfrm flipV="1">
            <a:off x="3084439" y="2313945"/>
            <a:ext cx="7325509" cy="1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6AEB997-7BE4-4648-B0C3-CDF01E123EE3}"/>
              </a:ext>
            </a:extLst>
          </p:cNvPr>
          <p:cNvSpPr/>
          <p:nvPr/>
        </p:nvSpPr>
        <p:spPr>
          <a:xfrm>
            <a:off x="7902946" y="4208494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재능기부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6E9A1702-E05F-48A6-9FAA-706502C062D3}"/>
              </a:ext>
            </a:extLst>
          </p:cNvPr>
          <p:cNvSpPr/>
          <p:nvPr/>
        </p:nvSpPr>
        <p:spPr>
          <a:xfrm>
            <a:off x="6081095" y="5272926"/>
            <a:ext cx="1341724" cy="3738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간행물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5CC169C-A152-46E3-9424-E58757751EEF}"/>
              </a:ext>
            </a:extLst>
          </p:cNvPr>
          <p:cNvSpPr txBox="1"/>
          <p:nvPr/>
        </p:nvSpPr>
        <p:spPr>
          <a:xfrm>
            <a:off x="146844" y="498253"/>
            <a:ext cx="1029449" cy="997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구체적인 구현방안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아이디어 스케치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와이어 프레임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사이트 맵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스토리보드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9177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98DBD1FB-4C66-4F2D-BBE9-F09E8E0366E7}"/>
              </a:ext>
            </a:extLst>
          </p:cNvPr>
          <p:cNvGrpSpPr/>
          <p:nvPr/>
        </p:nvGrpSpPr>
        <p:grpSpPr>
          <a:xfrm>
            <a:off x="548680" y="2214899"/>
            <a:ext cx="3404541" cy="2867932"/>
            <a:chOff x="855864" y="2048017"/>
            <a:chExt cx="2382468" cy="3108891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F89B190-6355-4A75-A858-3550EEF358D9}"/>
                </a:ext>
              </a:extLst>
            </p:cNvPr>
            <p:cNvSpPr/>
            <p:nvPr/>
          </p:nvSpPr>
          <p:spPr>
            <a:xfrm>
              <a:off x="855864" y="2048017"/>
              <a:ext cx="2382468" cy="31088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>
              <a:defPPr>
                <a:defRPr lang="ko-KR"/>
              </a:defPPr>
              <a:lvl1pPr marL="0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19488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38977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558465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077952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597440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116929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636417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155905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93F0670D-9AEE-4FC6-8ACF-1583C3A0966D}"/>
                </a:ext>
              </a:extLst>
            </p:cNvPr>
            <p:cNvCxnSpPr>
              <a:cxnSpLocks/>
            </p:cNvCxnSpPr>
            <p:nvPr/>
          </p:nvCxnSpPr>
          <p:spPr>
            <a:xfrm>
              <a:off x="945978" y="3592562"/>
              <a:ext cx="2202239" cy="0"/>
            </a:xfrm>
            <a:prstGeom prst="line">
              <a:avLst/>
            </a:prstGeom>
            <a:ln>
              <a:solidFill>
                <a:srgbClr val="EAEAE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5ADF082-C687-4436-97B9-A25E57D641D7}"/>
              </a:ext>
            </a:extLst>
          </p:cNvPr>
          <p:cNvGrpSpPr/>
          <p:nvPr/>
        </p:nvGrpSpPr>
        <p:grpSpPr>
          <a:xfrm>
            <a:off x="4393729" y="2205766"/>
            <a:ext cx="3404541" cy="2867932"/>
            <a:chOff x="855864" y="2048017"/>
            <a:chExt cx="2382468" cy="3108891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898EF21-A04E-4390-A3AD-D2C779751C68}"/>
                </a:ext>
              </a:extLst>
            </p:cNvPr>
            <p:cNvSpPr/>
            <p:nvPr/>
          </p:nvSpPr>
          <p:spPr>
            <a:xfrm>
              <a:off x="855864" y="2048017"/>
              <a:ext cx="2382468" cy="31088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>
              <a:defPPr>
                <a:defRPr lang="ko-KR"/>
              </a:defPPr>
              <a:lvl1pPr marL="0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19488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38977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558465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077952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597440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116929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636417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155905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0454BE5C-DE69-4455-8924-8AD08601B361}"/>
                </a:ext>
              </a:extLst>
            </p:cNvPr>
            <p:cNvCxnSpPr>
              <a:cxnSpLocks/>
            </p:cNvCxnSpPr>
            <p:nvPr/>
          </p:nvCxnSpPr>
          <p:spPr>
            <a:xfrm>
              <a:off x="945978" y="3592562"/>
              <a:ext cx="2202239" cy="0"/>
            </a:xfrm>
            <a:prstGeom prst="line">
              <a:avLst/>
            </a:prstGeom>
            <a:ln>
              <a:solidFill>
                <a:srgbClr val="EAEAE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D514F95-F0A5-45CA-B0EA-0A2D24C371E1}"/>
              </a:ext>
            </a:extLst>
          </p:cNvPr>
          <p:cNvGrpSpPr/>
          <p:nvPr/>
        </p:nvGrpSpPr>
        <p:grpSpPr>
          <a:xfrm>
            <a:off x="8238778" y="2196633"/>
            <a:ext cx="3404541" cy="2867932"/>
            <a:chOff x="855864" y="2048017"/>
            <a:chExt cx="2382468" cy="310889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A72BCF9-149F-4B10-B090-892AABC8539F}"/>
                </a:ext>
              </a:extLst>
            </p:cNvPr>
            <p:cNvSpPr/>
            <p:nvPr/>
          </p:nvSpPr>
          <p:spPr>
            <a:xfrm>
              <a:off x="855864" y="2048017"/>
              <a:ext cx="2382468" cy="31088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>
              <a:defPPr>
                <a:defRPr lang="ko-KR"/>
              </a:defPPr>
              <a:lvl1pPr marL="0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519488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038977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558465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077952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597440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116929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636417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155905" algn="l" defTabSz="1038977" rtl="0" eaLnBrk="1" latinLnBrk="1" hangingPunct="1">
                <a:defRPr sz="2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DDA66387-CE1C-428B-A81D-17A955C72BBD}"/>
                </a:ext>
              </a:extLst>
            </p:cNvPr>
            <p:cNvCxnSpPr>
              <a:cxnSpLocks/>
            </p:cNvCxnSpPr>
            <p:nvPr/>
          </p:nvCxnSpPr>
          <p:spPr>
            <a:xfrm>
              <a:off x="945978" y="3592562"/>
              <a:ext cx="2202239" cy="0"/>
            </a:xfrm>
            <a:prstGeom prst="line">
              <a:avLst/>
            </a:prstGeom>
            <a:ln>
              <a:solidFill>
                <a:srgbClr val="EAEAE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4E5B2B-FD06-44A8-B24F-71C46FF5973D}"/>
              </a:ext>
            </a:extLst>
          </p:cNvPr>
          <p:cNvSpPr txBox="1"/>
          <p:nvPr/>
        </p:nvSpPr>
        <p:spPr>
          <a:xfrm>
            <a:off x="1054951" y="2755955"/>
            <a:ext cx="2391997" cy="342721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 err="1">
                <a:solidFill>
                  <a:srgbClr val="0084D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1200" dirty="0" err="1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조금</a:t>
            </a:r>
            <a:r>
              <a:rPr lang="en-US" altLang="ko-KR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답답해 보입니다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853C53-2E08-4203-962C-47905F3C81EF}"/>
              </a:ext>
            </a:extLst>
          </p:cNvPr>
          <p:cNvSpPr txBox="1"/>
          <p:nvPr/>
        </p:nvSpPr>
        <p:spPr>
          <a:xfrm>
            <a:off x="662175" y="3903790"/>
            <a:ext cx="3154257" cy="619719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 err="1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메인페이지의</a:t>
            </a:r>
            <a:r>
              <a:rPr lang="ko-KR" altLang="en-US" sz="12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section</a:t>
            </a:r>
            <a:r>
              <a:rPr lang="ko-KR" altLang="en-US" sz="12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개수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ko-KR" altLang="en-US" sz="1200" b="1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늘리고</a:t>
            </a:r>
            <a:endParaRPr lang="en-US" altLang="ko-KR" sz="12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section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width, height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넓혀 공간감을 확보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7E364A-9204-4336-AA42-3944637F80D7}"/>
              </a:ext>
            </a:extLst>
          </p:cNvPr>
          <p:cNvSpPr txBox="1"/>
          <p:nvPr/>
        </p:nvSpPr>
        <p:spPr>
          <a:xfrm>
            <a:off x="4730884" y="2755955"/>
            <a:ext cx="2730231" cy="342721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84D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GNB</a:t>
            </a:r>
            <a:r>
              <a:rPr lang="ko-KR" altLang="en-US" sz="1200" dirty="0">
                <a:solidFill>
                  <a:srgbClr val="0084D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메뉴의 개수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 너무 </a:t>
            </a:r>
            <a:r>
              <a:rPr lang="ko-KR" altLang="en-US" sz="1200" dirty="0" err="1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많아보입니다</a:t>
            </a:r>
            <a:endParaRPr lang="ko-KR" altLang="en-US" sz="12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55A236-F471-4BAB-A0FB-F83C1BA8B59F}"/>
              </a:ext>
            </a:extLst>
          </p:cNvPr>
          <p:cNvSpPr txBox="1"/>
          <p:nvPr/>
        </p:nvSpPr>
        <p:spPr>
          <a:xfrm>
            <a:off x="4627073" y="3854356"/>
            <a:ext cx="2937851" cy="896718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메뉴의 개수를 줄여 공간을 확보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하고</a:t>
            </a:r>
            <a:endParaRPr lang="en-US" altLang="ko-KR" sz="12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사라진 메뉴는 </a:t>
            </a:r>
            <a:r>
              <a:rPr lang="ko-KR" altLang="en-US" sz="1200" dirty="0" err="1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section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추가해</a:t>
            </a:r>
            <a:endParaRPr lang="en-US" altLang="ko-KR" sz="12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접근성은 최대한 유지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DAEEA6-95ED-4C33-80F5-9BDD0D1ED335}"/>
              </a:ext>
            </a:extLst>
          </p:cNvPr>
          <p:cNvSpPr txBox="1"/>
          <p:nvPr/>
        </p:nvSpPr>
        <p:spPr>
          <a:xfrm>
            <a:off x="8834498" y="2617455"/>
            <a:ext cx="2214064" cy="619719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0084D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야간개장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대해</a:t>
            </a:r>
            <a:endParaRPr lang="en-US" altLang="ko-KR" sz="12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방문자들에게 홍보하고 싶습니다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09DBCEA-7F41-441B-91D4-0B1E55BC4FD9}"/>
              </a:ext>
            </a:extLst>
          </p:cNvPr>
          <p:cNvSpPr txBox="1"/>
          <p:nvPr/>
        </p:nvSpPr>
        <p:spPr>
          <a:xfrm>
            <a:off x="8357924" y="3992855"/>
            <a:ext cx="3166247" cy="619719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Big visual </a:t>
            </a: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아래에 </a:t>
            </a:r>
            <a:r>
              <a:rPr lang="ko-KR" altLang="en-US" sz="12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하나의 </a:t>
            </a:r>
            <a:r>
              <a:rPr lang="en-US" altLang="ko-KR" sz="12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section</a:t>
            </a:r>
            <a:r>
              <a:rPr lang="ko-KR" altLang="en-US" sz="12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만들어</a:t>
            </a:r>
            <a:endParaRPr lang="en-US" altLang="ko-KR" sz="1200" b="1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야간개장에 대한 내용을 추가해 자연스럽게 홍보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9B7389-234E-4898-8638-7E2963DDD334}"/>
              </a:ext>
            </a:extLst>
          </p:cNvPr>
          <p:cNvSpPr txBox="1"/>
          <p:nvPr/>
        </p:nvSpPr>
        <p:spPr>
          <a:xfrm>
            <a:off x="146844" y="498253"/>
            <a:ext cx="1196161" cy="628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소개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요구사항 및 분석</a:t>
            </a:r>
            <a:endParaRPr lang="en-US" altLang="ko-KR" sz="800" dirty="0">
              <a:solidFill>
                <a:srgbClr val="D72323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방문자 분석</a:t>
            </a:r>
          </a:p>
        </p:txBody>
      </p:sp>
    </p:spTree>
    <p:extLst>
      <p:ext uri="{BB962C8B-B14F-4D97-AF65-F5344CB8AC3E}">
        <p14:creationId xmlns:p14="http://schemas.microsoft.com/office/powerpoint/2010/main" val="30572715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40</a:t>
            </a:fld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452E011-384C-4098-8971-D550DF0FCF4C}"/>
              </a:ext>
            </a:extLst>
          </p:cNvPr>
          <p:cNvSpPr/>
          <p:nvPr/>
        </p:nvSpPr>
        <p:spPr>
          <a:xfrm>
            <a:off x="457199" y="1041400"/>
            <a:ext cx="11230143" cy="5229037"/>
          </a:xfrm>
          <a:prstGeom prst="rect">
            <a:avLst/>
          </a:prstGeom>
          <a:solidFill>
            <a:schemeClr val="bg1"/>
          </a:solidFill>
          <a:ln w="19050">
            <a:solidFill>
              <a:srgbClr val="393E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132DBEFE-EFAB-4A4E-B5E7-943F72465E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759615"/>
              </p:ext>
            </p:extLst>
          </p:nvPr>
        </p:nvGraphicFramePr>
        <p:xfrm>
          <a:off x="457198" y="1040895"/>
          <a:ext cx="8225620" cy="5957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2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38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80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871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78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이름</a:t>
                      </a: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E4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ROYALPALACE WEBSITE RENEWAL PROJECT</a:t>
                      </a:r>
                      <a:endParaRPr lang="ko-KR" altLang="en-US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화면이름</a:t>
                      </a: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E4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Main</a:t>
                      </a:r>
                      <a:r>
                        <a:rPr lang="en-US" altLang="ko-KR" sz="9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page</a:t>
                      </a:r>
                      <a:endParaRPr lang="ko-KR" altLang="en-US" sz="90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8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</a:t>
                      </a: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E46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메인 페이지 레이아웃 </a:t>
                      </a:r>
                      <a:r>
                        <a:rPr lang="en-US" altLang="ko-KR" sz="9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1 - 1</a:t>
                      </a:r>
                      <a:endParaRPr lang="ko-KR" altLang="en-US" sz="90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22FA1FB6-4B75-4836-B9CE-F0B1C16A41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3655096"/>
              </p:ext>
            </p:extLst>
          </p:nvPr>
        </p:nvGraphicFramePr>
        <p:xfrm>
          <a:off x="8691490" y="1041173"/>
          <a:ext cx="2995851" cy="52290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5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66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39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656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  <a:endParaRPr lang="en-US" altLang="ko-KR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1.0</a:t>
                      </a:r>
                      <a:endParaRPr lang="ko-KR" altLang="en-US" sz="100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56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임창성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56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Description</a:t>
                      </a:r>
                      <a:endParaRPr lang="ko-KR" altLang="en-US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65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번호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설명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58595B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069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관람예약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신청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참여마당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자료마당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 err="1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미리보는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경복궁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경복궁 관리소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58595B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0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02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경복궁 홍보사진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(ex.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경복궁 사진전 수상작들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2762725"/>
                  </a:ext>
                </a:extLst>
              </a:tr>
              <a:tr h="1020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03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야간개장 홍보를 위한 사진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행사일정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예매방법 등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912594"/>
                  </a:ext>
                </a:extLst>
              </a:tr>
              <a:tr h="102069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04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경복궁에서 진행중인 프로그램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일정 및 참여방법 안내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208921"/>
                  </a:ext>
                </a:extLst>
              </a:tr>
            </a:tbl>
          </a:graphicData>
        </a:graphic>
      </p:graphicFrame>
      <p:graphicFrame>
        <p:nvGraphicFramePr>
          <p:cNvPr id="45" name="표 44">
            <a:extLst>
              <a:ext uri="{FF2B5EF4-FFF2-40B4-BE49-F238E27FC236}">
                <a16:creationId xmlns:a16="http://schemas.microsoft.com/office/drawing/2014/main" id="{625A3A24-8F96-4AA3-8723-13B2F5CE6B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4508437"/>
              </p:ext>
            </p:extLst>
          </p:nvPr>
        </p:nvGraphicFramePr>
        <p:xfrm>
          <a:off x="1065889" y="2038077"/>
          <a:ext cx="7559779" cy="134337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559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4337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Big visual</a:t>
                      </a: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id="{3A858140-37E7-4399-BC31-3BA1251C0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204873"/>
              </p:ext>
            </p:extLst>
          </p:nvPr>
        </p:nvGraphicFramePr>
        <p:xfrm>
          <a:off x="1065889" y="1681873"/>
          <a:ext cx="1137634" cy="26486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1376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8236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logo</a:t>
                      </a:r>
                      <a:endParaRPr lang="en-US" altLang="ko-KR" sz="1000" b="1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4" marR="112364" marT="56233" marB="5623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19530B36-E7C5-4333-9DB1-69EFEFA23E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319993"/>
              </p:ext>
            </p:extLst>
          </p:nvPr>
        </p:nvGraphicFramePr>
        <p:xfrm>
          <a:off x="2273498" y="1686204"/>
          <a:ext cx="4763792" cy="26526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7637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85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Global</a:t>
                      </a:r>
                      <a:r>
                        <a:rPr lang="ko-KR" altLang="en-US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navigation bar</a:t>
                      </a:r>
                    </a:p>
                  </a:txBody>
                  <a:tcPr marL="112343" marR="112343" marT="56433" marB="5643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4753809E-698B-4ED1-A1D9-F0CCC60494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3124432"/>
              </p:ext>
            </p:extLst>
          </p:nvPr>
        </p:nvGraphicFramePr>
        <p:xfrm>
          <a:off x="7112637" y="1686204"/>
          <a:ext cx="1513031" cy="26519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5130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850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 err="1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en</a:t>
                      </a:r>
                      <a:r>
                        <a:rPr lang="en-US" altLang="ko-KR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|  SNS</a:t>
                      </a:r>
                      <a:r>
                        <a:rPr lang="ko-KR" altLang="en-US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icon</a:t>
                      </a:r>
                    </a:p>
                  </a:txBody>
                  <a:tcPr marL="112465" marR="112465" marT="56395" marB="56395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6" name="표 55">
            <a:extLst>
              <a:ext uri="{FF2B5EF4-FFF2-40B4-BE49-F238E27FC236}">
                <a16:creationId xmlns:a16="http://schemas.microsoft.com/office/drawing/2014/main" id="{8BE153FF-2FAF-464B-872B-533077547B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47817"/>
              </p:ext>
            </p:extLst>
          </p:nvPr>
        </p:nvGraphicFramePr>
        <p:xfrm>
          <a:off x="1065888" y="3468059"/>
          <a:ext cx="7559779" cy="134337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559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433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야간개장 홍보 페이지 </a:t>
                      </a:r>
                      <a:endParaRPr lang="en-US" altLang="ko-KR" sz="10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id="{8441D163-4088-4739-ADA6-87A1BD672C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773798"/>
              </p:ext>
            </p:extLst>
          </p:nvPr>
        </p:nvGraphicFramePr>
        <p:xfrm>
          <a:off x="1065888" y="4908011"/>
          <a:ext cx="7559779" cy="134337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559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43376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PROGRAM</a:t>
                      </a: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1" name="타원 60">
            <a:extLst>
              <a:ext uri="{FF2B5EF4-FFF2-40B4-BE49-F238E27FC236}">
                <a16:creationId xmlns:a16="http://schemas.microsoft.com/office/drawing/2014/main" id="{8F4F71F6-80A8-4130-A298-2859963C1D56}"/>
              </a:ext>
            </a:extLst>
          </p:cNvPr>
          <p:cNvSpPr/>
          <p:nvPr/>
        </p:nvSpPr>
        <p:spPr>
          <a:xfrm>
            <a:off x="2264826" y="1493090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D5B9E2B2-BC9F-45A8-BD70-EF1389F45C08}"/>
              </a:ext>
            </a:extLst>
          </p:cNvPr>
          <p:cNvSpPr/>
          <p:nvPr/>
        </p:nvSpPr>
        <p:spPr>
          <a:xfrm>
            <a:off x="1000067" y="1982614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C483927A-B4A0-4076-A2BC-DA32A8721DF8}"/>
              </a:ext>
            </a:extLst>
          </p:cNvPr>
          <p:cNvSpPr/>
          <p:nvPr/>
        </p:nvSpPr>
        <p:spPr>
          <a:xfrm>
            <a:off x="974601" y="3370242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2173EBA5-1D5F-4365-A15F-4659ED54DCD8}"/>
              </a:ext>
            </a:extLst>
          </p:cNvPr>
          <p:cNvSpPr/>
          <p:nvPr/>
        </p:nvSpPr>
        <p:spPr>
          <a:xfrm>
            <a:off x="1000067" y="4811434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44965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41</a:t>
            </a:fld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452E011-384C-4098-8971-D550DF0FCF4C}"/>
              </a:ext>
            </a:extLst>
          </p:cNvPr>
          <p:cNvSpPr/>
          <p:nvPr/>
        </p:nvSpPr>
        <p:spPr>
          <a:xfrm>
            <a:off x="457199" y="1041400"/>
            <a:ext cx="11230143" cy="5229037"/>
          </a:xfrm>
          <a:prstGeom prst="rect">
            <a:avLst/>
          </a:prstGeom>
          <a:solidFill>
            <a:schemeClr val="bg1"/>
          </a:solidFill>
          <a:ln w="19050">
            <a:solidFill>
              <a:srgbClr val="393E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132DBEFE-EFAB-4A4E-B5E7-943F72465E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8971398"/>
              </p:ext>
            </p:extLst>
          </p:nvPr>
        </p:nvGraphicFramePr>
        <p:xfrm>
          <a:off x="457198" y="1040895"/>
          <a:ext cx="8225620" cy="5957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2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38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80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871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78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이름</a:t>
                      </a: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E4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ROYALPALACE WEBSITE RENEWAL PROJECT</a:t>
                      </a:r>
                      <a:endParaRPr lang="ko-KR" altLang="en-US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화면이름</a:t>
                      </a: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E4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Main</a:t>
                      </a:r>
                      <a:r>
                        <a:rPr lang="en-US" altLang="ko-KR" sz="9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page</a:t>
                      </a:r>
                      <a:endParaRPr lang="ko-KR" altLang="en-US" sz="90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8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</a:t>
                      </a: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E46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메인 페이지 레이아웃 </a:t>
                      </a:r>
                      <a:r>
                        <a:rPr lang="en-US" altLang="ko-KR" sz="9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1 - 2</a:t>
                      </a:r>
                      <a:endParaRPr lang="ko-KR" altLang="en-US" sz="90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22FA1FB6-4B75-4836-B9CE-F0B1C16A41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7821802"/>
              </p:ext>
            </p:extLst>
          </p:nvPr>
        </p:nvGraphicFramePr>
        <p:xfrm>
          <a:off x="8691490" y="1041173"/>
          <a:ext cx="2995851" cy="5229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5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66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39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656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  <a:endParaRPr lang="en-US" altLang="ko-KR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1.0</a:t>
                      </a:r>
                      <a:endParaRPr lang="ko-KR" altLang="en-US" sz="100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56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임창성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56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Description</a:t>
                      </a:r>
                      <a:endParaRPr lang="ko-KR" altLang="en-US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65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번호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설명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58595B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0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05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경복궁 관광지도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편의시설 지도 등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공간에 대한 안내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58595B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0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06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공지사항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482775"/>
                  </a:ext>
                </a:extLst>
              </a:tr>
              <a:tr h="1020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07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덕수궁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창경궁 등 패밀리사이트를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카드형식으로 배치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898536"/>
                  </a:ext>
                </a:extLst>
              </a:tr>
              <a:tr h="1020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08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흑백로고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이용안내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오시는 길 등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644931"/>
                  </a:ext>
                </a:extLst>
              </a:tr>
            </a:tbl>
          </a:graphicData>
        </a:graphic>
      </p:graphicFrame>
      <p:graphicFrame>
        <p:nvGraphicFramePr>
          <p:cNvPr id="45" name="표 44">
            <a:extLst>
              <a:ext uri="{FF2B5EF4-FFF2-40B4-BE49-F238E27FC236}">
                <a16:creationId xmlns:a16="http://schemas.microsoft.com/office/drawing/2014/main" id="{625A3A24-8F96-4AA3-8723-13B2F5CE6B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6406588"/>
              </p:ext>
            </p:extLst>
          </p:nvPr>
        </p:nvGraphicFramePr>
        <p:xfrm>
          <a:off x="1065889" y="1723752"/>
          <a:ext cx="7559779" cy="1178839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559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7883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SPACE</a:t>
                      </a: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6" name="표 55">
            <a:extLst>
              <a:ext uri="{FF2B5EF4-FFF2-40B4-BE49-F238E27FC236}">
                <a16:creationId xmlns:a16="http://schemas.microsoft.com/office/drawing/2014/main" id="{8BE153FF-2FAF-464B-872B-533077547B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2803016"/>
              </p:ext>
            </p:extLst>
          </p:nvPr>
        </p:nvGraphicFramePr>
        <p:xfrm>
          <a:off x="1065887" y="2997994"/>
          <a:ext cx="7559779" cy="1178839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559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788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NOTICE</a:t>
                      </a: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id="{8441D163-4088-4739-ADA6-87A1BD672C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785402"/>
              </p:ext>
            </p:extLst>
          </p:nvPr>
        </p:nvGraphicFramePr>
        <p:xfrm>
          <a:off x="1065887" y="5537058"/>
          <a:ext cx="7559779" cy="59602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559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602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FOOTER</a:t>
                      </a: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2" name="타원 61">
            <a:extLst>
              <a:ext uri="{FF2B5EF4-FFF2-40B4-BE49-F238E27FC236}">
                <a16:creationId xmlns:a16="http://schemas.microsoft.com/office/drawing/2014/main" id="{D5B9E2B2-BC9F-45A8-BD70-EF1389F45C08}"/>
              </a:ext>
            </a:extLst>
          </p:cNvPr>
          <p:cNvSpPr/>
          <p:nvPr/>
        </p:nvSpPr>
        <p:spPr>
          <a:xfrm>
            <a:off x="1000067" y="1668289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05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C483927A-B4A0-4076-A2BC-DA32A8721DF8}"/>
              </a:ext>
            </a:extLst>
          </p:cNvPr>
          <p:cNvSpPr/>
          <p:nvPr/>
        </p:nvSpPr>
        <p:spPr>
          <a:xfrm>
            <a:off x="1000067" y="2963130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06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AE5AA8D2-BCF4-454A-9C53-7FDE6BA37A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837833"/>
              </p:ext>
            </p:extLst>
          </p:nvPr>
        </p:nvGraphicFramePr>
        <p:xfrm>
          <a:off x="1065887" y="4267526"/>
          <a:ext cx="7559779" cy="1178839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559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7883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FAMILY SITE</a:t>
                      </a: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4" name="타원 63">
            <a:extLst>
              <a:ext uri="{FF2B5EF4-FFF2-40B4-BE49-F238E27FC236}">
                <a16:creationId xmlns:a16="http://schemas.microsoft.com/office/drawing/2014/main" id="{2173EBA5-1D5F-4365-A15F-4659ED54DCD8}"/>
              </a:ext>
            </a:extLst>
          </p:cNvPr>
          <p:cNvSpPr/>
          <p:nvPr/>
        </p:nvSpPr>
        <p:spPr>
          <a:xfrm>
            <a:off x="1000063" y="4211697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07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869F1DF-FDC9-4FB5-8D29-F9A8FFF0336A}"/>
              </a:ext>
            </a:extLst>
          </p:cNvPr>
          <p:cNvSpPr/>
          <p:nvPr/>
        </p:nvSpPr>
        <p:spPr>
          <a:xfrm>
            <a:off x="1011035" y="5482382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08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80009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42</a:t>
            </a:fld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452E011-384C-4098-8971-D550DF0FCF4C}"/>
              </a:ext>
            </a:extLst>
          </p:cNvPr>
          <p:cNvSpPr/>
          <p:nvPr/>
        </p:nvSpPr>
        <p:spPr>
          <a:xfrm>
            <a:off x="457199" y="1041400"/>
            <a:ext cx="11230143" cy="5229037"/>
          </a:xfrm>
          <a:prstGeom prst="rect">
            <a:avLst/>
          </a:prstGeom>
          <a:solidFill>
            <a:schemeClr val="bg1"/>
          </a:solidFill>
          <a:ln w="19050">
            <a:solidFill>
              <a:srgbClr val="393E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132DBEFE-EFAB-4A4E-B5E7-943F72465E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675981"/>
              </p:ext>
            </p:extLst>
          </p:nvPr>
        </p:nvGraphicFramePr>
        <p:xfrm>
          <a:off x="457198" y="1040895"/>
          <a:ext cx="8225620" cy="5957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2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38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80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871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78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이름</a:t>
                      </a: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E4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ROYALPALACE WEBSITE RENEWAL PROJECT</a:t>
                      </a:r>
                      <a:endParaRPr lang="ko-KR" altLang="en-US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화면이름</a:t>
                      </a: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E4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Sub</a:t>
                      </a:r>
                      <a:r>
                        <a:rPr lang="en-US" altLang="ko-KR" sz="9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page</a:t>
                      </a:r>
                      <a:endParaRPr lang="ko-KR" altLang="en-US" sz="90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8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</a:t>
                      </a:r>
                    </a:p>
                  </a:txBody>
                  <a:tcPr marL="84625" marR="84625" marT="42313" marB="4231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E46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서브 페이지 레이아웃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22FA1FB6-4B75-4836-B9CE-F0B1C16A41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213242"/>
              </p:ext>
            </p:extLst>
          </p:nvPr>
        </p:nvGraphicFramePr>
        <p:xfrm>
          <a:off x="8691490" y="1041173"/>
          <a:ext cx="2995851" cy="52167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5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66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39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02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  <a:endParaRPr lang="en-US" altLang="ko-KR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1.0</a:t>
                      </a:r>
                      <a:endParaRPr lang="ko-KR" altLang="en-US" sz="100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02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임창성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021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Description</a:t>
                      </a:r>
                      <a:endParaRPr lang="ko-KR" altLang="en-US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0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번호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설명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3E4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58595B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19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관람예약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신청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참여마당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자료마당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 err="1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미리보는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경복궁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경복궁 관리소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58595B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17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02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경복궁 홍보사진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(ex.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경복궁 사진전 수상작들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003477"/>
                  </a:ext>
                </a:extLst>
              </a:tr>
              <a:tr h="5819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03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홈 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&gt;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현재위치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150392"/>
                  </a:ext>
                </a:extLst>
              </a:tr>
              <a:tr h="5819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04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Title(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현재위치 제목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838228"/>
                  </a:ext>
                </a:extLst>
              </a:tr>
              <a:tr h="5819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05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Content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95486"/>
                  </a:ext>
                </a:extLst>
              </a:tr>
              <a:tr h="7681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06</a:t>
                      </a: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흑백로고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이용안내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오시는 길</a:t>
                      </a:r>
                      <a:r>
                        <a:rPr lang="en-US" altLang="ko-KR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창덕궁 등 패밀리사이트</a:t>
                      </a:r>
                      <a:endParaRPr lang="en-US" altLang="ko-KR" sz="1000" baseline="0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5" marR="112365" marT="56183" marB="56183"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2231785"/>
                  </a:ext>
                </a:extLst>
              </a:tr>
            </a:tbl>
          </a:graphicData>
        </a:graphic>
      </p:graphicFrame>
      <p:graphicFrame>
        <p:nvGraphicFramePr>
          <p:cNvPr id="45" name="표 44">
            <a:extLst>
              <a:ext uri="{FF2B5EF4-FFF2-40B4-BE49-F238E27FC236}">
                <a16:creationId xmlns:a16="http://schemas.microsoft.com/office/drawing/2014/main" id="{625A3A24-8F96-4AA3-8723-13B2F5CE6B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8942212"/>
              </p:ext>
            </p:extLst>
          </p:nvPr>
        </p:nvGraphicFramePr>
        <p:xfrm>
          <a:off x="1065889" y="2038078"/>
          <a:ext cx="7559779" cy="134337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559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4337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Big visual</a:t>
                      </a: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6" name="표 55">
            <a:extLst>
              <a:ext uri="{FF2B5EF4-FFF2-40B4-BE49-F238E27FC236}">
                <a16:creationId xmlns:a16="http://schemas.microsoft.com/office/drawing/2014/main" id="{8BE153FF-2FAF-464B-872B-533077547B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5268685"/>
              </p:ext>
            </p:extLst>
          </p:nvPr>
        </p:nvGraphicFramePr>
        <p:xfrm>
          <a:off x="1065888" y="4029074"/>
          <a:ext cx="7559779" cy="1525309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559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2530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Content</a:t>
                      </a: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id="{8441D163-4088-4739-ADA6-87A1BD672C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613180"/>
              </p:ext>
            </p:extLst>
          </p:nvPr>
        </p:nvGraphicFramePr>
        <p:xfrm>
          <a:off x="1065888" y="5650961"/>
          <a:ext cx="7559779" cy="59602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559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602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FOOTER</a:t>
                      </a: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2" name="타원 61">
            <a:extLst>
              <a:ext uri="{FF2B5EF4-FFF2-40B4-BE49-F238E27FC236}">
                <a16:creationId xmlns:a16="http://schemas.microsoft.com/office/drawing/2014/main" id="{D5B9E2B2-BC9F-45A8-BD70-EF1389F45C08}"/>
              </a:ext>
            </a:extLst>
          </p:cNvPr>
          <p:cNvSpPr/>
          <p:nvPr/>
        </p:nvSpPr>
        <p:spPr>
          <a:xfrm>
            <a:off x="800042" y="1982615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C483927A-B4A0-4076-A2BC-DA32A8721DF8}"/>
              </a:ext>
            </a:extLst>
          </p:cNvPr>
          <p:cNvSpPr/>
          <p:nvPr/>
        </p:nvSpPr>
        <p:spPr>
          <a:xfrm>
            <a:off x="800040" y="3976793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05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2173EBA5-1D5F-4365-A15F-4659ED54DCD8}"/>
              </a:ext>
            </a:extLst>
          </p:cNvPr>
          <p:cNvSpPr/>
          <p:nvPr/>
        </p:nvSpPr>
        <p:spPr>
          <a:xfrm>
            <a:off x="800042" y="5554384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06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BEB29058-8166-4CE2-B287-8151706237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4666856"/>
              </p:ext>
            </p:extLst>
          </p:nvPr>
        </p:nvGraphicFramePr>
        <p:xfrm>
          <a:off x="1065889" y="1681873"/>
          <a:ext cx="1137634" cy="26486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1376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8236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baseline="0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logo</a:t>
                      </a:r>
                      <a:endParaRPr lang="en-US" altLang="ko-KR" sz="1000" b="1" dirty="0">
                        <a:solidFill>
                          <a:srgbClr val="58595B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364" marR="112364" marT="56233" marB="5623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8E21D99A-A714-4AD5-8126-F465920B7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650488"/>
              </p:ext>
            </p:extLst>
          </p:nvPr>
        </p:nvGraphicFramePr>
        <p:xfrm>
          <a:off x="2273498" y="1686204"/>
          <a:ext cx="4763792" cy="26526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7637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85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Global</a:t>
                      </a:r>
                      <a:r>
                        <a:rPr lang="ko-KR" altLang="en-US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navigation bar</a:t>
                      </a:r>
                    </a:p>
                  </a:txBody>
                  <a:tcPr marL="112343" marR="112343" marT="56433" marB="5643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AC706ECD-FB32-401B-8D6A-B898B55A06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4958284"/>
              </p:ext>
            </p:extLst>
          </p:nvPr>
        </p:nvGraphicFramePr>
        <p:xfrm>
          <a:off x="7112637" y="1686204"/>
          <a:ext cx="1513031" cy="26519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5130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850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 err="1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en</a:t>
                      </a:r>
                      <a:r>
                        <a:rPr lang="en-US" altLang="ko-KR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|  SNS</a:t>
                      </a:r>
                      <a:r>
                        <a:rPr lang="ko-KR" altLang="en-US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1000" b="1" dirty="0">
                          <a:solidFill>
                            <a:srgbClr val="58595B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icon</a:t>
                      </a:r>
                    </a:p>
                  </a:txBody>
                  <a:tcPr marL="112465" marR="112465" marT="56395" marB="56395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타원 15">
            <a:extLst>
              <a:ext uri="{FF2B5EF4-FFF2-40B4-BE49-F238E27FC236}">
                <a16:creationId xmlns:a16="http://schemas.microsoft.com/office/drawing/2014/main" id="{7CB8633F-D806-41FC-891A-EA510522BBC8}"/>
              </a:ext>
            </a:extLst>
          </p:cNvPr>
          <p:cNvSpPr/>
          <p:nvPr/>
        </p:nvSpPr>
        <p:spPr>
          <a:xfrm>
            <a:off x="2264826" y="1493090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21450C9F-6A51-41BF-9640-79C97C73F5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8117657"/>
              </p:ext>
            </p:extLst>
          </p:nvPr>
        </p:nvGraphicFramePr>
        <p:xfrm>
          <a:off x="1065888" y="3464867"/>
          <a:ext cx="1601111" cy="26476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01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457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Local navigation bar</a:t>
                      </a: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8" name="타원 17">
            <a:extLst>
              <a:ext uri="{FF2B5EF4-FFF2-40B4-BE49-F238E27FC236}">
                <a16:creationId xmlns:a16="http://schemas.microsoft.com/office/drawing/2014/main" id="{3208F71B-4837-4AE1-BF06-FF0974ECF17C}"/>
              </a:ext>
            </a:extLst>
          </p:cNvPr>
          <p:cNvSpPr/>
          <p:nvPr/>
        </p:nvSpPr>
        <p:spPr>
          <a:xfrm>
            <a:off x="800040" y="3282526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954F542D-38E5-4D32-86DE-39B6D6DF97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7073967"/>
              </p:ext>
            </p:extLst>
          </p:nvPr>
        </p:nvGraphicFramePr>
        <p:xfrm>
          <a:off x="3304263" y="3630415"/>
          <a:ext cx="3087012" cy="26476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087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457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Title</a:t>
                      </a:r>
                    </a:p>
                  </a:txBody>
                  <a:tcPr marL="112342" marR="112342" marT="56183" marB="56183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0" name="타원 19">
            <a:extLst>
              <a:ext uri="{FF2B5EF4-FFF2-40B4-BE49-F238E27FC236}">
                <a16:creationId xmlns:a16="http://schemas.microsoft.com/office/drawing/2014/main" id="{BA246A8B-ED63-4928-A59F-CEE0B78B4254}"/>
              </a:ext>
            </a:extLst>
          </p:cNvPr>
          <p:cNvSpPr/>
          <p:nvPr/>
        </p:nvSpPr>
        <p:spPr>
          <a:xfrm>
            <a:off x="3043850" y="3415664"/>
            <a:ext cx="480272" cy="480272"/>
          </a:xfrm>
          <a:prstGeom prst="ellipse">
            <a:avLst/>
          </a:prstGeom>
          <a:solidFill>
            <a:srgbClr val="948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05023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D8BA9F9-B0CD-4E92-9438-1FD097B7C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z="1800" dirty="0" err="1">
                <a:latin typeface="Kunstler Script" panose="030304020206070D0D06" pitchFamily="66" charset="0"/>
              </a:rPr>
              <a:t>Yim</a:t>
            </a:r>
            <a:r>
              <a:rPr lang="en-US" altLang="ko-KR" sz="1800" dirty="0">
                <a:latin typeface="Kunstler Script" panose="030304020206070D0D06" pitchFamily="66" charset="0"/>
              </a:rPr>
              <a:t> </a:t>
            </a:r>
            <a:r>
              <a:rPr lang="en-US" altLang="ko-KR" sz="1800" dirty="0" err="1">
                <a:latin typeface="Kunstler Script" panose="030304020206070D0D06" pitchFamily="66" charset="0"/>
              </a:rPr>
              <a:t>changsung</a:t>
            </a:r>
            <a:endParaRPr lang="ko-KR" altLang="en-US" sz="1800" dirty="0">
              <a:latin typeface="Kunstler Script" panose="030304020206070D0D06" pitchFamily="66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BE4E009-F74A-4880-AE56-06A9D10C70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29175" y="1965230"/>
            <a:ext cx="2533650" cy="2533650"/>
          </a:xfrm>
          <a:prstGeom prst="rect">
            <a:avLst/>
          </a:prstGeom>
        </p:spPr>
      </p:pic>
      <p:sp>
        <p:nvSpPr>
          <p:cNvPr id="7" name="바닥글 개체 틀 1">
            <a:extLst>
              <a:ext uri="{FF2B5EF4-FFF2-40B4-BE49-F238E27FC236}">
                <a16:creationId xmlns:a16="http://schemas.microsoft.com/office/drawing/2014/main" id="{07CBF5F9-BE92-4999-95D2-553DDD808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64697"/>
            <a:ext cx="4114800" cy="365125"/>
          </a:xfrm>
        </p:spPr>
        <p:txBody>
          <a:bodyPr/>
          <a:lstStyle/>
          <a:p>
            <a:r>
              <a:rPr lang="en-US" altLang="ko-KR" dirty="0"/>
              <a:t>ROYALPALACE WEBSITE RENEWAL PROJECT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127EA-BECE-498F-9F9A-B7EB1176B041}"/>
              </a:ext>
            </a:extLst>
          </p:cNvPr>
          <p:cNvSpPr txBox="1"/>
          <p:nvPr/>
        </p:nvSpPr>
        <p:spPr>
          <a:xfrm>
            <a:off x="3369721" y="4303284"/>
            <a:ext cx="54525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7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5797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72A1AD7-B21F-4971-A13F-F9760FDAB2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24415" y="1166615"/>
            <a:ext cx="3627193" cy="4524770"/>
          </a:xfrm>
          <a:prstGeom prst="rect">
            <a:avLst/>
          </a:prstGeom>
          <a:ln w="15875">
            <a:solidFill>
              <a:schemeClr val="bg1">
                <a:lumMod val="85000"/>
              </a:schemeClr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F8A72D8-1DD8-4F72-98C5-FCD624BEF49C}"/>
              </a:ext>
            </a:extLst>
          </p:cNvPr>
          <p:cNvSpPr txBox="1"/>
          <p:nvPr/>
        </p:nvSpPr>
        <p:spPr>
          <a:xfrm>
            <a:off x="1510729" y="3600883"/>
            <a:ext cx="5371750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가장 인기있는 축제인 야간개장이 시작된 만큼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야간개장에 대한 검색을 통해 발생한 트래픽이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30%</a:t>
            </a: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정도를 차지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하는 것을 알 수 있다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A67E2-12C8-4678-B7CC-8E407DDA1CDE}"/>
              </a:ext>
            </a:extLst>
          </p:cNvPr>
          <p:cNvSpPr txBox="1"/>
          <p:nvPr/>
        </p:nvSpPr>
        <p:spPr>
          <a:xfrm>
            <a:off x="146844" y="498253"/>
            <a:ext cx="1196161" cy="628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소개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요구사항 및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방문자 분석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8E4A76-5EC0-4CF0-873C-AFE4227C5414}"/>
              </a:ext>
            </a:extLst>
          </p:cNvPr>
          <p:cNvSpPr txBox="1"/>
          <p:nvPr/>
        </p:nvSpPr>
        <p:spPr>
          <a:xfrm>
            <a:off x="7797148" y="5695034"/>
            <a:ext cx="2884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Source for data: https://www.similarweb.com/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9003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72A1AD7-B21F-4971-A13F-F9760FDAB2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24415" y="1166615"/>
            <a:ext cx="3627193" cy="4524770"/>
          </a:xfrm>
          <a:prstGeom prst="rect">
            <a:avLst/>
          </a:prstGeom>
          <a:ln w="15875">
            <a:solidFill>
              <a:schemeClr val="bg1">
                <a:lumMod val="85000"/>
              </a:schemeClr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F8A72D8-1DD8-4F72-98C5-FCD624BEF49C}"/>
              </a:ext>
            </a:extLst>
          </p:cNvPr>
          <p:cNvSpPr txBox="1"/>
          <p:nvPr/>
        </p:nvSpPr>
        <p:spPr>
          <a:xfrm>
            <a:off x="1510729" y="3600883"/>
            <a:ext cx="5371750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가장 인기있는 축제인 야간개장이 시작된 만큼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야간개장에 대한 검색을 통해 발생한 트래픽이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30%</a:t>
            </a:r>
            <a:r>
              <a:rPr lang="ko-KR" altLang="en-US" sz="1400" b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정도를 차지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하는 것을 알 수 있다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A67E2-12C8-4678-B7CC-8E407DDA1CDE}"/>
              </a:ext>
            </a:extLst>
          </p:cNvPr>
          <p:cNvSpPr txBox="1"/>
          <p:nvPr/>
        </p:nvSpPr>
        <p:spPr>
          <a:xfrm>
            <a:off x="146844" y="498253"/>
            <a:ext cx="1196161" cy="628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소개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요구사항 및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방문자 분석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8E4A76-5EC0-4CF0-873C-AFE4227C5414}"/>
              </a:ext>
            </a:extLst>
          </p:cNvPr>
          <p:cNvSpPr txBox="1"/>
          <p:nvPr/>
        </p:nvSpPr>
        <p:spPr>
          <a:xfrm>
            <a:off x="7797148" y="5695034"/>
            <a:ext cx="2884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Source for data: https://www.similarweb.com/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54E12B-3C94-48FB-B25D-5DB58F35CB4D}"/>
              </a:ext>
            </a:extLst>
          </p:cNvPr>
          <p:cNvSpPr txBox="1"/>
          <p:nvPr/>
        </p:nvSpPr>
        <p:spPr>
          <a:xfrm>
            <a:off x="1510729" y="4575620"/>
            <a:ext cx="4280756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▶</a:t>
            </a:r>
            <a:r>
              <a:rPr lang="en-US" altLang="ko-KR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야간개장의 정보를 원하는 방문자가 많은 만큼</a:t>
            </a:r>
            <a:endParaRPr lang="en-US" altLang="ko-KR" sz="1400" dirty="0">
              <a:solidFill>
                <a:srgbClr val="393E4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관련자료를 </a:t>
            </a:r>
            <a:r>
              <a:rPr lang="ko-KR" altLang="en-US" sz="1400" dirty="0" err="1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메인페이지에</a:t>
            </a:r>
            <a:r>
              <a:rPr lang="ko-KR" altLang="en-US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배치한다면</a:t>
            </a:r>
            <a:br>
              <a:rPr lang="en-US" altLang="ko-KR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4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방문자의 편의성이 증가할 </a:t>
            </a:r>
            <a:r>
              <a:rPr lang="ko-KR" altLang="en-US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것으로 사료됨</a:t>
            </a:r>
          </a:p>
        </p:txBody>
      </p:sp>
    </p:spTree>
    <p:extLst>
      <p:ext uri="{BB962C8B-B14F-4D97-AF65-F5344CB8AC3E}">
        <p14:creationId xmlns:p14="http://schemas.microsoft.com/office/powerpoint/2010/main" val="3750567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72A1AD7-B21F-4971-A13F-F9760FDAB2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07640" y="1391230"/>
            <a:ext cx="4473631" cy="3615318"/>
          </a:xfrm>
          <a:prstGeom prst="rect">
            <a:avLst/>
          </a:prstGeom>
          <a:ln w="15875">
            <a:solidFill>
              <a:schemeClr val="bg1">
                <a:lumMod val="8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34243F-F5EB-4ED6-B50C-ED9DA0A11B75}"/>
              </a:ext>
            </a:extLst>
          </p:cNvPr>
          <p:cNvSpPr txBox="1"/>
          <p:nvPr/>
        </p:nvSpPr>
        <p:spPr>
          <a:xfrm>
            <a:off x="146844" y="498253"/>
            <a:ext cx="1196161" cy="628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소개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요구사항 및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방문자 분석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D8684E-54D1-411B-A165-F75A716000BC}"/>
              </a:ext>
            </a:extLst>
          </p:cNvPr>
          <p:cNvSpPr txBox="1"/>
          <p:nvPr/>
        </p:nvSpPr>
        <p:spPr>
          <a:xfrm>
            <a:off x="8045041" y="5006548"/>
            <a:ext cx="27687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Source for data: https://www.semrush.com/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83DAE8-A33C-408D-8E5A-ACD3A5034F1E}"/>
              </a:ext>
            </a:extLst>
          </p:cNvPr>
          <p:cNvSpPr txBox="1"/>
          <p:nvPr/>
        </p:nvSpPr>
        <p:spPr>
          <a:xfrm>
            <a:off x="1510729" y="3600883"/>
            <a:ext cx="5371750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또한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COVID-19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장기화로 인해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여행객이 큰 폭으로 감소해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트래픽의 </a:t>
            </a: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약 </a:t>
            </a:r>
            <a:r>
              <a:rPr lang="en-US" altLang="ko-KR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90%</a:t>
            </a: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국내에서 발생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했음을 알 수 있다</a:t>
            </a:r>
          </a:p>
        </p:txBody>
      </p:sp>
    </p:spTree>
    <p:extLst>
      <p:ext uri="{BB962C8B-B14F-4D97-AF65-F5344CB8AC3E}">
        <p14:creationId xmlns:p14="http://schemas.microsoft.com/office/powerpoint/2010/main" val="241741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72A1AD7-B21F-4971-A13F-F9760FDAB2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07640" y="1391230"/>
            <a:ext cx="4473631" cy="3615318"/>
          </a:xfrm>
          <a:prstGeom prst="rect">
            <a:avLst/>
          </a:prstGeom>
          <a:ln w="15875">
            <a:solidFill>
              <a:schemeClr val="bg1">
                <a:lumMod val="8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34243F-F5EB-4ED6-B50C-ED9DA0A11B75}"/>
              </a:ext>
            </a:extLst>
          </p:cNvPr>
          <p:cNvSpPr txBox="1"/>
          <p:nvPr/>
        </p:nvSpPr>
        <p:spPr>
          <a:xfrm>
            <a:off x="146844" y="498253"/>
            <a:ext cx="1196161" cy="628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소개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요구사항 및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방문자 분석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D8684E-54D1-411B-A165-F75A716000BC}"/>
              </a:ext>
            </a:extLst>
          </p:cNvPr>
          <p:cNvSpPr txBox="1"/>
          <p:nvPr/>
        </p:nvSpPr>
        <p:spPr>
          <a:xfrm>
            <a:off x="8045041" y="5006548"/>
            <a:ext cx="27687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Source for data: https://www.semrush.com/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83DAE8-A33C-408D-8E5A-ACD3A5034F1E}"/>
              </a:ext>
            </a:extLst>
          </p:cNvPr>
          <p:cNvSpPr txBox="1"/>
          <p:nvPr/>
        </p:nvSpPr>
        <p:spPr>
          <a:xfrm>
            <a:off x="1510729" y="3600883"/>
            <a:ext cx="5371750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또한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COVID-19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장기화로 인해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여행객이 큰 폭으로 감소해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트래픽의 </a:t>
            </a:r>
            <a:r>
              <a:rPr lang="ko-KR" altLang="en-US" sz="1400" b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약 </a:t>
            </a: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90%</a:t>
            </a:r>
            <a:r>
              <a:rPr lang="ko-KR" altLang="en-US" sz="1400" b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국내에서 발생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했음을 알 수 있다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93E422-7B84-45E7-A69B-1FB1F58F4005}"/>
              </a:ext>
            </a:extLst>
          </p:cNvPr>
          <p:cNvSpPr txBox="1"/>
          <p:nvPr/>
        </p:nvSpPr>
        <p:spPr>
          <a:xfrm>
            <a:off x="1510728" y="4575620"/>
            <a:ext cx="4395121" cy="707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▶ </a:t>
            </a:r>
            <a:r>
              <a:rPr lang="ko-KR" altLang="en-US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국내 관광객을 위한 이벤트를 열고 홍보하여</a:t>
            </a:r>
            <a:br>
              <a:rPr lang="en-US" altLang="ko-KR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이를 통해 </a:t>
            </a:r>
            <a:r>
              <a:rPr lang="ko-KR" altLang="en-US" sz="14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실제 방문객의 수를 늘릴 수 있을 것</a:t>
            </a:r>
            <a:r>
              <a:rPr lang="ko-KR" altLang="en-US" sz="1400" dirty="0">
                <a:solidFill>
                  <a:srgbClr val="393E4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사료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7264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49A64FB-D3AF-4475-945E-6A92261C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ROYALPALACE WEBSITE RENEWAL PROJECT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428A35-C269-4EED-8036-7A42FA55A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FB3B-FFAA-4782-98EE-C456170622A1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943216-EEA0-4048-9601-E71865D1F441}"/>
              </a:ext>
            </a:extLst>
          </p:cNvPr>
          <p:cNvSpPr txBox="1"/>
          <p:nvPr/>
        </p:nvSpPr>
        <p:spPr>
          <a:xfrm>
            <a:off x="146844" y="498253"/>
            <a:ext cx="1196161" cy="628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경복궁 소개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II.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요구사항 및 분석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III. </a:t>
            </a:r>
            <a:r>
              <a:rPr lang="ko-KR" altLang="en-US" sz="800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방문자 분석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924132-0E36-4C4B-B6A8-A1A4F4FB4BF0}"/>
              </a:ext>
            </a:extLst>
          </p:cNvPr>
          <p:cNvSpPr txBox="1"/>
          <p:nvPr/>
        </p:nvSpPr>
        <p:spPr>
          <a:xfrm>
            <a:off x="1510729" y="3600883"/>
            <a:ext cx="5371750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년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후반부를 기점으로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트래픽이 약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 가량 증가하여 꾸준히 유지하고 있으며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</a:t>
            </a:r>
            <a:r>
              <a:rPr lang="en-US" altLang="ko-KR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25,000</a:t>
            </a:r>
            <a:r>
              <a:rPr lang="ko-KR" altLang="en-US" sz="1400" b="1" dirty="0">
                <a:solidFill>
                  <a:srgbClr val="D7232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사이트를 방문하고 있다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5B6D165-EA3B-44F9-8422-741BE0CC11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8484" y="1607945"/>
            <a:ext cx="6089831" cy="2316103"/>
          </a:xfrm>
          <a:prstGeom prst="rect">
            <a:avLst/>
          </a:prstGeom>
          <a:ln w="15875">
            <a:solidFill>
              <a:schemeClr val="bg1">
                <a:lumMod val="85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5A029C-435B-4FA8-9761-0C29A27648D7}"/>
              </a:ext>
            </a:extLst>
          </p:cNvPr>
          <p:cNvSpPr txBox="1"/>
          <p:nvPr/>
        </p:nvSpPr>
        <p:spPr>
          <a:xfrm>
            <a:off x="8565159" y="3924048"/>
            <a:ext cx="27687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Source for data: https://www.semrush.com/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622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2334</Words>
  <Application>Microsoft Office PowerPoint</Application>
  <PresentationFormat>와이드스크린</PresentationFormat>
  <Paragraphs>609</Paragraphs>
  <Slides>43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55" baseType="lpstr">
      <vt:lpstr>나눔고딕 ExtraBold</vt:lpstr>
      <vt:lpstr>나눔스퀘어</vt:lpstr>
      <vt:lpstr>나눔스퀘어 Bold</vt:lpstr>
      <vt:lpstr>나눔스퀘어 ExtraBold</vt:lpstr>
      <vt:lpstr>맑은 고딕</vt:lpstr>
      <vt:lpstr>배달의민족 도현</vt:lpstr>
      <vt:lpstr>배달의민족 주아</vt:lpstr>
      <vt:lpstr>배달의민족 한나체 Pro</vt:lpstr>
      <vt:lpstr>위메프</vt:lpstr>
      <vt:lpstr>Arial</vt:lpstr>
      <vt:lpstr>Kunstler Script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alpaca</dc:creator>
  <cp:lastModifiedBy>alpaca</cp:lastModifiedBy>
  <cp:revision>143</cp:revision>
  <dcterms:created xsi:type="dcterms:W3CDTF">2021-04-07T10:34:55Z</dcterms:created>
  <dcterms:modified xsi:type="dcterms:W3CDTF">2021-04-12T05:57:55Z</dcterms:modified>
</cp:coreProperties>
</file>

<file path=docProps/thumbnail.jpeg>
</file>